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23"/>
  </p:handoutMasterIdLst>
  <p:sldIdLst>
    <p:sldId id="256" r:id="rId2"/>
    <p:sldId id="257" r:id="rId3"/>
    <p:sldId id="258" r:id="rId4"/>
    <p:sldId id="259" r:id="rId5"/>
    <p:sldId id="260" r:id="rId6"/>
    <p:sldId id="261" r:id="rId7"/>
    <p:sldId id="7734" r:id="rId8"/>
    <p:sldId id="262" r:id="rId9"/>
    <p:sldId id="263" r:id="rId10"/>
    <p:sldId id="7737" r:id="rId11"/>
    <p:sldId id="7748" r:id="rId12"/>
    <p:sldId id="7738" r:id="rId13"/>
    <p:sldId id="7740" r:id="rId14"/>
    <p:sldId id="7744" r:id="rId15"/>
    <p:sldId id="7745" r:id="rId16"/>
    <p:sldId id="7746" r:id="rId17"/>
    <p:sldId id="7749" r:id="rId18"/>
    <p:sldId id="7750" r:id="rId19"/>
    <p:sldId id="7751" r:id="rId20"/>
    <p:sldId id="7752" r:id="rId21"/>
    <p:sldId id="7754" r:id="rId22"/>
  </p:sldIdLst>
  <p:sldSz cx="12192000" cy="6858000"/>
  <p:notesSz cx="6858000" cy="9144000"/>
  <p:embeddedFontLst>
    <p:embeddedFont>
      <p:font typeface="#9Slide05 SVNClementine" panose="020F0502020204030203"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iCiel Cadena" panose="020B0604020202020204" charset="-93"/>
      <p:bold r:id="rId31"/>
    </p:embeddedFont>
    <p:embeddedFont>
      <p:font typeface="iCiel Mijas" panose="02000506000000020004" charset="-93"/>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F1F9"/>
    <a:srgbClr val="DFFAFD"/>
    <a:srgbClr val="312315"/>
    <a:srgbClr val="4C3620"/>
    <a:srgbClr val="5D4227"/>
    <a:srgbClr val="F6F2FB"/>
    <a:srgbClr val="FEFB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200" y="82"/>
      </p:cViewPr>
      <p:guideLst/>
    </p:cSldViewPr>
  </p:slideViewPr>
  <p:notesTextViewPr>
    <p:cViewPr>
      <p:scale>
        <a:sx n="1" d="1"/>
        <a:sy n="1" d="1"/>
      </p:scale>
      <p:origin x="0" y="0"/>
    </p:cViewPr>
  </p:notesTextViewPr>
  <p:notesViewPr>
    <p:cSldViewPr snapToGrid="0">
      <p:cViewPr varScale="1">
        <p:scale>
          <a:sx n="45" d="100"/>
          <a:sy n="45" d="100"/>
        </p:scale>
        <p:origin x="2760"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C933FD-F728-65AE-7720-45A4DE6DD7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AFDB78-AA17-82F9-72C3-762B0AE2B4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7DDAE-0CA2-4346-9187-04294571C0C3}" type="datetimeFigureOut">
              <a:rPr lang="en-US" smtClean="0"/>
              <a:t>12/2/2023</a:t>
            </a:fld>
            <a:endParaRPr lang="en-US"/>
          </a:p>
        </p:txBody>
      </p:sp>
      <p:sp>
        <p:nvSpPr>
          <p:cNvPr id="4" name="Footer Placeholder 3">
            <a:extLst>
              <a:ext uri="{FF2B5EF4-FFF2-40B4-BE49-F238E27FC236}">
                <a16:creationId xmlns:a16="http://schemas.microsoft.com/office/drawing/2014/main" id="{B90F790D-BA42-82D9-8D88-8E224785D9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0E0AAA-F684-69FB-FAE3-A115F615AA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8BB0DD-E978-476D-B4CE-B897862D0070}" type="slidenum">
              <a:rPr lang="en-US" smtClean="0"/>
              <a:t>‹#›</a:t>
            </a:fld>
            <a:endParaRPr lang="en-US"/>
          </a:p>
        </p:txBody>
      </p:sp>
    </p:spTree>
    <p:extLst>
      <p:ext uri="{BB962C8B-B14F-4D97-AF65-F5344CB8AC3E}">
        <p14:creationId xmlns:p14="http://schemas.microsoft.com/office/powerpoint/2010/main" val="23338886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F8CA12EF-ED03-EC8A-5CA5-CFFEAD1E8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F331BB3-D27D-82CE-7E6D-C7AD59E8D434}"/>
              </a:ext>
            </a:extLst>
          </p:cNvPr>
          <p:cNvSpPr txBox="1"/>
          <p:nvPr userDrawn="1"/>
        </p:nvSpPr>
        <p:spPr>
          <a:xfrm>
            <a:off x="834103" y="0"/>
            <a:ext cx="2476500" cy="369332"/>
          </a:xfrm>
          <a:prstGeom prst="rect">
            <a:avLst/>
          </a:prstGeom>
          <a:noFill/>
        </p:spPr>
        <p:txBody>
          <a:bodyPr wrap="square" rtlCol="0">
            <a:spAutoFit/>
          </a:bodyPr>
          <a:lstStyle/>
          <a:p>
            <a:r>
              <a:rPr lang="en-US" b="1" dirty="0">
                <a:solidFill>
                  <a:srgbClr val="312315"/>
                </a:solidFill>
                <a:latin typeface="UTM Avo" panose="02040603050506020204" pitchFamily="18" charset="0"/>
              </a:rPr>
              <a:t>KTUTS</a:t>
            </a:r>
          </a:p>
        </p:txBody>
      </p:sp>
    </p:spTree>
    <p:extLst>
      <p:ext uri="{BB962C8B-B14F-4D97-AF65-F5344CB8AC3E}">
        <p14:creationId xmlns:p14="http://schemas.microsoft.com/office/powerpoint/2010/main" val="471676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D37F-9469-2DB3-F596-823499EB5C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57717-05BC-DBAD-80FD-D7CA7862ED7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4CF38-A526-4860-2A2D-3C5705B9C1E3}"/>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5" name="Footer Placeholder 4">
            <a:extLst>
              <a:ext uri="{FF2B5EF4-FFF2-40B4-BE49-F238E27FC236}">
                <a16:creationId xmlns:a16="http://schemas.microsoft.com/office/drawing/2014/main" id="{F3DDDD7A-6B0A-872C-DDD0-B1F5F6AB97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9BB150-E6C7-40CF-5FD1-474A00DEF802}"/>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298642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98A76-22E8-E373-CD20-49F49EA55C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0BE0DB-5028-DF50-F305-4EEB51E7C9D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9AB3B-42BA-337F-9B67-F5E2217F6F55}"/>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5" name="Footer Placeholder 4">
            <a:extLst>
              <a:ext uri="{FF2B5EF4-FFF2-40B4-BE49-F238E27FC236}">
                <a16:creationId xmlns:a16="http://schemas.microsoft.com/office/drawing/2014/main" id="{CD5F773E-6C78-16C2-54EA-56CB905FCD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8BC51A-9003-0895-6704-4C20CCE663BA}"/>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2534959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3_仅标题">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AAF2A7-D085-4FCF-BD6C-2275C20284EF}"/>
              </a:ext>
            </a:extLst>
          </p:cNvPr>
          <p:cNvSpPr/>
          <p:nvPr userDrawn="1"/>
        </p:nvSpPr>
        <p:spPr>
          <a:xfrm rot="1830609">
            <a:off x="11624578" y="73219"/>
            <a:ext cx="550151" cy="261610"/>
          </a:xfrm>
          <a:prstGeom prst="rect">
            <a:avLst/>
          </a:prstGeom>
          <a:noFill/>
        </p:spPr>
        <p:txBody>
          <a:bodyPr wrap="none" lIns="91440" tIns="45720" rIns="91440" bIns="45720">
            <a:spAutoFit/>
          </a:bodyPr>
          <a:lstStyle/>
          <a:p>
            <a:pPr algn="ctr"/>
            <a:r>
              <a:rPr lang="en-US" sz="1050" b="0" cap="none" spc="0">
                <a:ln w="0"/>
                <a:solidFill>
                  <a:srgbClr val="EEFCFE"/>
                </a:solidFill>
                <a:effectLst>
                  <a:outerShdw blurRad="38100" dist="19050" dir="2700000" algn="tl" rotWithShape="0">
                    <a:schemeClr val="dk1">
                      <a:alpha val="40000"/>
                    </a:schemeClr>
                  </a:outerShdw>
                </a:effectLst>
                <a:latin typeface="UTM Avo" panose="02040603050506020204" pitchFamily="18" charset="0"/>
              </a:rPr>
              <a:t>KTUTS</a:t>
            </a:r>
          </a:p>
        </p:txBody>
      </p:sp>
      <p:pic>
        <p:nvPicPr>
          <p:cNvPr id="3" name="Picture 2" descr="A picture containing diagram&#10;&#10;Description automatically generated">
            <a:extLst>
              <a:ext uri="{FF2B5EF4-FFF2-40B4-BE49-F238E27FC236}">
                <a16:creationId xmlns:a16="http://schemas.microsoft.com/office/drawing/2014/main" id="{9A9592EA-DC79-4615-AA30-2A98104F8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4978935E-E901-4411-8CAB-E63FFA1CC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6039F33E-9FB5-484C-9F63-5ACF94BEB9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747AFF3-B4BA-44DF-AEE0-4CC88D1C39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7" name="TextBox 6">
            <a:extLst>
              <a:ext uri="{FF2B5EF4-FFF2-40B4-BE49-F238E27FC236}">
                <a16:creationId xmlns:a16="http://schemas.microsoft.com/office/drawing/2014/main" id="{6FE69566-55EE-4A8D-8AF2-79167F15E5E3}"/>
              </a:ext>
            </a:extLst>
          </p:cNvPr>
          <p:cNvSpPr txBox="1"/>
          <p:nvPr userDrawn="1"/>
        </p:nvSpPr>
        <p:spPr>
          <a:xfrm>
            <a:off x="2652180" y="8474349"/>
            <a:ext cx="9311220" cy="1815882"/>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8" name="Picture 7" descr="A picture containing diagram&#10;&#10;Description automatically generated">
            <a:extLst>
              <a:ext uri="{FF2B5EF4-FFF2-40B4-BE49-F238E27FC236}">
                <a16:creationId xmlns:a16="http://schemas.microsoft.com/office/drawing/2014/main" id="{DD30E4DB-3490-40DF-8358-464B7E72DB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3122" y="8123362"/>
            <a:ext cx="1881378" cy="1625303"/>
          </a:xfrm>
          <a:prstGeom prst="rect">
            <a:avLst/>
          </a:prstGeom>
        </p:spPr>
      </p:pic>
    </p:spTree>
    <p:extLst>
      <p:ext uri="{BB962C8B-B14F-4D97-AF65-F5344CB8AC3E}">
        <p14:creationId xmlns:p14="http://schemas.microsoft.com/office/powerpoint/2010/main" val="341821175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56">
            <a:extLst>
              <a:ext uri="{FF2B5EF4-FFF2-40B4-BE49-F238E27FC236}">
                <a16:creationId xmlns:a16="http://schemas.microsoft.com/office/drawing/2014/main" id="{2C506C47-B192-4C58-C4C9-951E259FF52E}"/>
              </a:ext>
            </a:extLst>
          </p:cNvPr>
          <p:cNvPicPr>
            <a:picLocks noChangeAspect="1"/>
          </p:cNvPicPr>
          <p:nvPr userDrawn="1"/>
        </p:nvPicPr>
        <p:blipFill rotWithShape="1">
          <a:blip r:embed="rId2"/>
          <a:srcRect l="24398" t="34293" r="24399" b="34292"/>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1CF9CED4-D599-2CE4-BDB7-FF50634A8EFA}"/>
              </a:ext>
            </a:extLst>
          </p:cNvPr>
          <p:cNvSpPr txBox="1"/>
          <p:nvPr userDrawn="1"/>
        </p:nvSpPr>
        <p:spPr>
          <a:xfrm>
            <a:off x="0" y="0"/>
            <a:ext cx="2476500" cy="369332"/>
          </a:xfrm>
          <a:prstGeom prst="rect">
            <a:avLst/>
          </a:prstGeom>
          <a:noFill/>
        </p:spPr>
        <p:txBody>
          <a:bodyPr wrap="square" rtlCol="0">
            <a:spAutoFit/>
          </a:bodyPr>
          <a:lstStyle/>
          <a:p>
            <a:r>
              <a:rPr lang="en-US" b="1" dirty="0">
                <a:solidFill>
                  <a:srgbClr val="A5F1F9"/>
                </a:solidFill>
                <a:latin typeface="UTM Avo" panose="02040603050506020204" pitchFamily="18" charset="0"/>
              </a:rPr>
              <a:t>KTUTS</a:t>
            </a:r>
          </a:p>
        </p:txBody>
      </p:sp>
    </p:spTree>
    <p:extLst>
      <p:ext uri="{BB962C8B-B14F-4D97-AF65-F5344CB8AC3E}">
        <p14:creationId xmlns:p14="http://schemas.microsoft.com/office/powerpoint/2010/main" val="76533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ED2F-1508-D252-3F2D-5C21340FAA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9C842-C16B-F358-8452-F72AAC22E0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8A5DE-9F11-7DC2-F569-09D188160DD9}"/>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5" name="Footer Placeholder 4">
            <a:extLst>
              <a:ext uri="{FF2B5EF4-FFF2-40B4-BE49-F238E27FC236}">
                <a16:creationId xmlns:a16="http://schemas.microsoft.com/office/drawing/2014/main" id="{2BB04C6A-AE38-3E72-5678-0050F3D720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28035-9BFB-7C24-3CC4-D3073C8C2D1E}"/>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380512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ADB0-25B3-E228-976D-2D4E1876E2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B9EEE6-FCD8-BC8F-A155-B97EC10C6B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9281C-DD27-4891-F017-E2721D369C9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15F483-DBA0-FD49-6BAC-6F6B41DC8E04}"/>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6" name="Footer Placeholder 5">
            <a:extLst>
              <a:ext uri="{FF2B5EF4-FFF2-40B4-BE49-F238E27FC236}">
                <a16:creationId xmlns:a16="http://schemas.microsoft.com/office/drawing/2014/main" id="{1B5E0AB2-CEBD-B65A-C885-91D40205BC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187E31-D381-6C35-DD96-15A55D14CAD3}"/>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308598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9583-DAE3-3614-5435-E0B1F3A90F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327913-0592-75B3-8C70-0F9E6BCA36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3D1DAC-C062-8CBC-AD43-51675790880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401D1-1A74-8AB6-BBE5-3F2F285114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DD74C2-426D-9C64-C57D-C8920CA14CD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0BEC7-9C23-9606-A1A0-BEDA09812B94}"/>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8" name="Footer Placeholder 7">
            <a:extLst>
              <a:ext uri="{FF2B5EF4-FFF2-40B4-BE49-F238E27FC236}">
                <a16:creationId xmlns:a16="http://schemas.microsoft.com/office/drawing/2014/main" id="{977D5AB5-7D3A-AF75-5278-9270898B46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83A15A0-D661-EEAA-5A90-2CD056EB2E3D}"/>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375380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9268A-9A33-AF42-E2B2-B6895A4BD4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8E450C-DE6C-AB44-1689-BF6BB0D812C9}"/>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4" name="Footer Placeholder 3">
            <a:extLst>
              <a:ext uri="{FF2B5EF4-FFF2-40B4-BE49-F238E27FC236}">
                <a16:creationId xmlns:a16="http://schemas.microsoft.com/office/drawing/2014/main" id="{D1E7AE45-C320-902E-1928-EF37AA967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FA10C-499A-BD75-E0FF-31249FA34C5C}"/>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118566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7B6DA4-AAB7-7A29-3C30-C528790A645E}"/>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3" name="Footer Placeholder 2">
            <a:extLst>
              <a:ext uri="{FF2B5EF4-FFF2-40B4-BE49-F238E27FC236}">
                <a16:creationId xmlns:a16="http://schemas.microsoft.com/office/drawing/2014/main" id="{74276A6F-22A6-B7C7-2D2D-A07B69B37A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E360EA-DF3D-4DD3-0986-A4B74BFCA383}"/>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272420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7D60-8561-7E37-324E-030420A7F4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CF8307-A7EB-C29E-4DFA-4A3D16CB6CB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253C4-AE33-9BA9-ED8B-1B827342E0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21FEB5-5507-EB82-702A-D3D8A025445F}"/>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6" name="Footer Placeholder 5">
            <a:extLst>
              <a:ext uri="{FF2B5EF4-FFF2-40B4-BE49-F238E27FC236}">
                <a16:creationId xmlns:a16="http://schemas.microsoft.com/office/drawing/2014/main" id="{E1C0C067-6410-5FA0-5DEE-C7737707EB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0C5931-D353-C0B2-4599-0DCEBC0957A5}"/>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267388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0CA7-F4D3-F189-6315-26C3C5D661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0E48B-96AE-1E93-ABF3-AE5F75882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FF4EE9-6EB2-861B-521F-B060F7DCA56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920A3-96EB-616B-3B9C-D8BA1002BA61}"/>
              </a:ext>
            </a:extLst>
          </p:cNvPr>
          <p:cNvSpPr>
            <a:spLocks noGrp="1"/>
          </p:cNvSpPr>
          <p:nvPr>
            <p:ph type="dt" sz="half" idx="10"/>
          </p:nvPr>
        </p:nvSpPr>
        <p:spPr>
          <a:xfrm>
            <a:off x="838200" y="6356350"/>
            <a:ext cx="2743200" cy="365125"/>
          </a:xfrm>
          <a:prstGeom prst="rect">
            <a:avLst/>
          </a:prstGeom>
        </p:spPr>
        <p:txBody>
          <a:bodyPr/>
          <a:lstStyle/>
          <a:p>
            <a:fld id="{7671F49B-1C4C-47D5-B91C-A49CC0D92077}" type="datetimeFigureOut">
              <a:rPr lang="en-US" smtClean="0"/>
              <a:t>12/2/2023</a:t>
            </a:fld>
            <a:endParaRPr lang="en-US"/>
          </a:p>
        </p:txBody>
      </p:sp>
      <p:sp>
        <p:nvSpPr>
          <p:cNvPr id="6" name="Footer Placeholder 5">
            <a:extLst>
              <a:ext uri="{FF2B5EF4-FFF2-40B4-BE49-F238E27FC236}">
                <a16:creationId xmlns:a16="http://schemas.microsoft.com/office/drawing/2014/main" id="{1C965C69-46FD-5C27-9711-C9DE63131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D1BDD9-E513-A2F8-D3A0-98DA1425D201}"/>
              </a:ext>
            </a:extLst>
          </p:cNvPr>
          <p:cNvSpPr>
            <a:spLocks noGrp="1"/>
          </p:cNvSpPr>
          <p:nvPr>
            <p:ph type="sldNum" sz="quarter" idx="12"/>
          </p:nvPr>
        </p:nvSpPr>
        <p:spPr>
          <a:xfrm>
            <a:off x="8610600" y="6356350"/>
            <a:ext cx="2743200" cy="365125"/>
          </a:xfrm>
          <a:prstGeom prst="rect">
            <a:avLst/>
          </a:prstGeom>
        </p:spPr>
        <p:txBody>
          <a:bodyPr/>
          <a:lstStyle/>
          <a:p>
            <a:fld id="{A0C073F8-EAC5-47BC-A60E-1D742FC6844E}" type="slidenum">
              <a:rPr lang="en-US" smtClean="0"/>
              <a:t>‹#›</a:t>
            </a:fld>
            <a:endParaRPr lang="en-US"/>
          </a:p>
        </p:txBody>
      </p:sp>
    </p:spTree>
    <p:extLst>
      <p:ext uri="{BB962C8B-B14F-4D97-AF65-F5344CB8AC3E}">
        <p14:creationId xmlns:p14="http://schemas.microsoft.com/office/powerpoint/2010/main" val="411556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A6844499-90CA-86F2-FF0D-791ACB75361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647400" y="20078700"/>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9DC240A-6F3A-D40D-B728-4D491E32D7A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25349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154BEF0D-6780-CB49-506F-E470A75FFD2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FC03387-C655-C703-4A2A-5BC98690F63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72471" y="-12334095"/>
            <a:ext cx="1881378" cy="1625303"/>
          </a:xfrm>
          <a:prstGeom prst="rect">
            <a:avLst/>
          </a:prstGeom>
        </p:spPr>
      </p:pic>
      <p:sp>
        <p:nvSpPr>
          <p:cNvPr id="11" name="TextBox 10">
            <a:extLst>
              <a:ext uri="{FF2B5EF4-FFF2-40B4-BE49-F238E27FC236}">
                <a16:creationId xmlns:a16="http://schemas.microsoft.com/office/drawing/2014/main" id="{2F711A26-F0F6-641A-F331-D2A00081D69F}"/>
              </a:ext>
            </a:extLst>
          </p:cNvPr>
          <p:cNvSpPr txBox="1"/>
          <p:nvPr userDrawn="1"/>
        </p:nvSpPr>
        <p:spPr>
          <a:xfrm>
            <a:off x="19737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12EFE8BF-FE31-73ED-7E2C-16713796FC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9C89EA92-F1ED-D0CB-2260-2A86E6FCDCD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15773" y="2476056"/>
            <a:ext cx="2206171" cy="1905888"/>
          </a:xfrm>
          <a:prstGeom prst="rect">
            <a:avLst/>
          </a:prstGeom>
        </p:spPr>
      </p:pic>
      <p:sp>
        <p:nvSpPr>
          <p:cNvPr id="3" name="TextBox 2">
            <a:extLst>
              <a:ext uri="{FF2B5EF4-FFF2-40B4-BE49-F238E27FC236}">
                <a16:creationId xmlns:a16="http://schemas.microsoft.com/office/drawing/2014/main" id="{DFF8287E-5F83-9FE4-F9BB-C95DA0B47613}"/>
              </a:ext>
            </a:extLst>
          </p:cNvPr>
          <p:cNvSpPr txBox="1"/>
          <p:nvPr userDrawn="1"/>
        </p:nvSpPr>
        <p:spPr>
          <a:xfrm>
            <a:off x="0" y="0"/>
            <a:ext cx="2476500" cy="369332"/>
          </a:xfrm>
          <a:prstGeom prst="rect">
            <a:avLst/>
          </a:prstGeom>
          <a:noFill/>
        </p:spPr>
        <p:txBody>
          <a:bodyPr wrap="square" rtlCol="0">
            <a:spAutoFit/>
          </a:bodyPr>
          <a:lstStyle/>
          <a:p>
            <a:r>
              <a:rPr lang="en-US" b="1" dirty="0">
                <a:solidFill>
                  <a:schemeClr val="bg1">
                    <a:lumMod val="95000"/>
                  </a:schemeClr>
                </a:solidFill>
                <a:latin typeface="UTM Avo" panose="02040603050506020204" pitchFamily="18" charset="0"/>
              </a:rPr>
              <a:t>KTUTS</a:t>
            </a:r>
          </a:p>
        </p:txBody>
      </p:sp>
    </p:spTree>
    <p:extLst>
      <p:ext uri="{BB962C8B-B14F-4D97-AF65-F5344CB8AC3E}">
        <p14:creationId xmlns:p14="http://schemas.microsoft.com/office/powerpoint/2010/main" val="2783140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ungle Forest - Free Cartoon Background Loop">
            <a:hlinkClick r:id="" action="ppaction://media"/>
            <a:extLst>
              <a:ext uri="{FF2B5EF4-FFF2-40B4-BE49-F238E27FC236}">
                <a16:creationId xmlns:a16="http://schemas.microsoft.com/office/drawing/2014/main" id="{1BDC4E9E-BA8A-71A3-2993-45B4D87C84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7" name="Picture 10" descr="Vector Illustration Of Smiling Hedgehog Isolated On White Cute Cartoon  Character Stock Illustration - Download Image Now - iStock">
            <a:extLst>
              <a:ext uri="{FF2B5EF4-FFF2-40B4-BE49-F238E27FC236}">
                <a16:creationId xmlns:a16="http://schemas.microsoft.com/office/drawing/2014/main" id="{5FE4AC5A-9FE9-4E83-7114-F6C922C30C0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06" l="4412" r="94118"/>
                    </a14:imgEffect>
                  </a14:imgLayer>
                </a14:imgProps>
              </a:ext>
              <a:ext uri="{28A0092B-C50C-407E-A947-70E740481C1C}">
                <a14:useLocalDpi xmlns:a14="http://schemas.microsoft.com/office/drawing/2010/main" val="0"/>
              </a:ext>
            </a:extLst>
          </a:blip>
          <a:srcRect/>
          <a:stretch>
            <a:fillRect/>
          </a:stretch>
        </p:blipFill>
        <p:spPr bwMode="auto">
          <a:xfrm flipH="1">
            <a:off x="9550400" y="4673786"/>
            <a:ext cx="2641600" cy="2641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6" descr="Cute Cartoon Rabbits Stock Illustration - Download Image Now - Rabbit -  Animal, Cute, Cartoon - iStock">
            <a:extLst>
              <a:ext uri="{FF2B5EF4-FFF2-40B4-BE49-F238E27FC236}">
                <a16:creationId xmlns:a16="http://schemas.microsoft.com/office/drawing/2014/main" id="{B78D8FB3-C0D9-3303-1FB3-745F0DFE72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397" b="52017" l="1634" r="32516"/>
                    </a14:imgEffect>
                    <a14:imgEffect>
                      <a14:brightnessContrast bright="20000"/>
                    </a14:imgEffect>
                  </a14:imgLayer>
                </a14:imgProps>
              </a:ext>
              <a:ext uri="{28A0092B-C50C-407E-A947-70E740481C1C}">
                <a14:useLocalDpi xmlns:a14="http://schemas.microsoft.com/office/drawing/2010/main" val="0"/>
              </a:ext>
            </a:extLst>
          </a:blip>
          <a:srcRect l="3515" t="241" r="68597" b="41820"/>
          <a:stretch/>
        </p:blipFill>
        <p:spPr bwMode="auto">
          <a:xfrm>
            <a:off x="-115686" y="3857698"/>
            <a:ext cx="2162561" cy="345768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905A232-46A0-135C-40C7-CA9CB79BCFEF}"/>
              </a:ext>
            </a:extLst>
          </p:cNvPr>
          <p:cNvSpPr/>
          <p:nvPr/>
        </p:nvSpPr>
        <p:spPr>
          <a:xfrm>
            <a:off x="-102592" y="405355"/>
            <a:ext cx="12192000" cy="3046988"/>
          </a:xfrm>
          <a:prstGeom prst="rect">
            <a:avLst/>
          </a:prstGeom>
          <a:noFill/>
        </p:spPr>
        <p:txBody>
          <a:bodyPr wrap="square" lIns="91440" tIns="45720" rIns="91440" bIns="45720">
            <a:spAutoFit/>
          </a:bodyPr>
          <a:lstStyle/>
          <a:p>
            <a:pPr algn="ctr"/>
            <a:r>
              <a:rPr lang="en-US" sz="9600" b="0" cap="none" spc="0">
                <a:ln w="177800">
                  <a:solidFill>
                    <a:schemeClr val="bg1"/>
                  </a:solidFill>
                </a:ln>
                <a:solidFill>
                  <a:schemeClr val="bg1"/>
                </a:solidFill>
                <a:latin typeface="iCiel Cadena" panose="02000503000000020004" pitchFamily="2" charset="0"/>
              </a:rPr>
              <a:t>CHÀO MỪNG CÁC </a:t>
            </a:r>
            <a:r>
              <a:rPr lang="vi-VN" sz="9600">
                <a:ln w="177800">
                  <a:solidFill>
                    <a:schemeClr val="bg1"/>
                  </a:solidFill>
                </a:ln>
                <a:solidFill>
                  <a:schemeClr val="bg1"/>
                </a:solidFill>
                <a:latin typeface="iCiel Cadena" panose="02000503000000020004" pitchFamily="2" charset="0"/>
              </a:rPr>
              <a:t>BẠN</a:t>
            </a:r>
            <a:r>
              <a:rPr lang="en-US" sz="9600" b="0" cap="none" spc="0">
                <a:ln w="177800">
                  <a:solidFill>
                    <a:schemeClr val="bg1"/>
                  </a:solidFill>
                </a:ln>
                <a:solidFill>
                  <a:schemeClr val="bg1"/>
                </a:solidFill>
                <a:latin typeface="iCiel Cadena" panose="02000503000000020004" pitchFamily="2" charset="0"/>
              </a:rPr>
              <a:t> ĐẾN VỚI TIẾT</a:t>
            </a:r>
          </a:p>
        </p:txBody>
      </p:sp>
      <p:pic>
        <p:nvPicPr>
          <p:cNvPr id="21" name="Picture 20">
            <a:extLst>
              <a:ext uri="{FF2B5EF4-FFF2-40B4-BE49-F238E27FC236}">
                <a16:creationId xmlns:a16="http://schemas.microsoft.com/office/drawing/2014/main" id="{D595DBA2-0AF0-6567-95C4-E88688059525}"/>
              </a:ext>
            </a:extLst>
          </p:cNvPr>
          <p:cNvPicPr>
            <a:picLocks noChangeAspect="1"/>
          </p:cNvPicPr>
          <p:nvPr/>
        </p:nvPicPr>
        <p:blipFill>
          <a:blip r:embed="rId9"/>
          <a:stretch>
            <a:fillRect/>
          </a:stretch>
        </p:blipFill>
        <p:spPr>
          <a:xfrm>
            <a:off x="1992771" y="3857698"/>
            <a:ext cx="7840699" cy="2400587"/>
          </a:xfrm>
          <a:prstGeom prst="rect">
            <a:avLst/>
          </a:prstGeom>
        </p:spPr>
      </p:pic>
      <p:sp>
        <p:nvSpPr>
          <p:cNvPr id="23" name="Rectangle 22">
            <a:extLst>
              <a:ext uri="{FF2B5EF4-FFF2-40B4-BE49-F238E27FC236}">
                <a16:creationId xmlns:a16="http://schemas.microsoft.com/office/drawing/2014/main" id="{B13E887F-1380-93AC-3982-742C25485D48}"/>
              </a:ext>
            </a:extLst>
          </p:cNvPr>
          <p:cNvSpPr/>
          <p:nvPr/>
        </p:nvSpPr>
        <p:spPr>
          <a:xfrm>
            <a:off x="-115686" y="405355"/>
            <a:ext cx="12192000" cy="3046988"/>
          </a:xfrm>
          <a:prstGeom prst="rect">
            <a:avLst/>
          </a:prstGeom>
          <a:noFill/>
        </p:spPr>
        <p:txBody>
          <a:bodyPr wrap="square" lIns="91440" tIns="45720" rIns="91440" bIns="45720">
            <a:spAutoFit/>
          </a:bodyPr>
          <a:lstStyle/>
          <a:p>
            <a:pPr algn="ctr"/>
            <a:r>
              <a:rPr lang="en-US" sz="9600" b="0" cap="none" spc="0">
                <a:ln w="57150">
                  <a:solidFill>
                    <a:schemeClr val="tx1"/>
                  </a:solidFill>
                </a:ln>
                <a:solidFill>
                  <a:srgbClr val="FFC000"/>
                </a:solidFill>
                <a:latin typeface="iCiel Cadena" panose="02000503000000020004" pitchFamily="2" charset="0"/>
              </a:rPr>
              <a:t>CHÀO MỪNG CÁC </a:t>
            </a:r>
            <a:r>
              <a:rPr lang="vi-VN" sz="9600">
                <a:ln w="57150">
                  <a:solidFill>
                    <a:schemeClr val="tx1"/>
                  </a:solidFill>
                </a:ln>
                <a:solidFill>
                  <a:srgbClr val="FFC000"/>
                </a:solidFill>
                <a:latin typeface="iCiel Cadena" panose="02000503000000020004" pitchFamily="2" charset="0"/>
              </a:rPr>
              <a:t>BẠN</a:t>
            </a:r>
            <a:r>
              <a:rPr lang="en-US" sz="9600" b="0" cap="none" spc="0">
                <a:ln w="57150">
                  <a:solidFill>
                    <a:schemeClr val="tx1"/>
                  </a:solidFill>
                </a:ln>
                <a:solidFill>
                  <a:srgbClr val="FFC000"/>
                </a:solidFill>
                <a:latin typeface="iCiel Cadena" panose="02000503000000020004" pitchFamily="2" charset="0"/>
              </a:rPr>
              <a:t> ĐẾN VỚI TIẾT</a:t>
            </a:r>
          </a:p>
        </p:txBody>
      </p:sp>
    </p:spTree>
    <p:extLst>
      <p:ext uri="{BB962C8B-B14F-4D97-AF65-F5344CB8AC3E}">
        <p14:creationId xmlns:p14="http://schemas.microsoft.com/office/powerpoint/2010/main" val="22646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63" fill="hold"/>
                                        <p:tgtEl>
                                          <p:spTgt spid="5"/>
                                        </p:tgtEl>
                                      </p:cBhvr>
                                    </p:cmd>
                                  </p:childTnLst>
                                </p:cTn>
                              </p:par>
                              <p:par>
                                <p:cTn id="7" presetID="34" presetClass="emph" presetSubtype="0" repeatCount="indefinite" fill="hold" grpId="0" nodeType="withEffect">
                                  <p:stCondLst>
                                    <p:cond delay="0"/>
                                  </p:stCondLst>
                                  <p:iterate type="lt">
                                    <p:tmPct val="10000"/>
                                  </p:iterate>
                                  <p:childTnLst>
                                    <p:animMotion origin="layout" path="M 3.54167E-6 0 L 3.54167E-6 -0.07222 " pathEditMode="relative" rAng="0" ptsTypes="AA">
                                      <p:cBhvr>
                                        <p:cTn id="8" dur="250" accel="50000" decel="50000" autoRev="1" fill="hold">
                                          <p:stCondLst>
                                            <p:cond delay="0"/>
                                          </p:stCondLst>
                                        </p:cTn>
                                        <p:tgtEl>
                                          <p:spTgt spid="20"/>
                                        </p:tgtEl>
                                        <p:attrNameLst>
                                          <p:attrName>ppt_x</p:attrName>
                                          <p:attrName>ppt_y</p:attrName>
                                        </p:attrNameLst>
                                      </p:cBhvr>
                                      <p:rCtr x="0" y="-3611"/>
                                    </p:animMotion>
                                    <p:animRot by="1500000">
                                      <p:cBhvr>
                                        <p:cTn id="9" dur="125" fill="hold">
                                          <p:stCondLst>
                                            <p:cond delay="0"/>
                                          </p:stCondLst>
                                        </p:cTn>
                                        <p:tgtEl>
                                          <p:spTgt spid="20"/>
                                        </p:tgtEl>
                                        <p:attrNameLst>
                                          <p:attrName>r</p:attrName>
                                        </p:attrNameLst>
                                      </p:cBhvr>
                                    </p:animRot>
                                    <p:animRot by="-1500000">
                                      <p:cBhvr>
                                        <p:cTn id="10" dur="125" fill="hold">
                                          <p:stCondLst>
                                            <p:cond delay="125"/>
                                          </p:stCondLst>
                                        </p:cTn>
                                        <p:tgtEl>
                                          <p:spTgt spid="20"/>
                                        </p:tgtEl>
                                        <p:attrNameLst>
                                          <p:attrName>r</p:attrName>
                                        </p:attrNameLst>
                                      </p:cBhvr>
                                    </p:animRot>
                                    <p:animRot by="-1500000">
                                      <p:cBhvr>
                                        <p:cTn id="11" dur="125" fill="hold">
                                          <p:stCondLst>
                                            <p:cond delay="250"/>
                                          </p:stCondLst>
                                        </p:cTn>
                                        <p:tgtEl>
                                          <p:spTgt spid="20"/>
                                        </p:tgtEl>
                                        <p:attrNameLst>
                                          <p:attrName>r</p:attrName>
                                        </p:attrNameLst>
                                      </p:cBhvr>
                                    </p:animRot>
                                    <p:animRot by="1500000">
                                      <p:cBhvr>
                                        <p:cTn id="12" dur="125" fill="hold">
                                          <p:stCondLst>
                                            <p:cond delay="375"/>
                                          </p:stCondLst>
                                        </p:cTn>
                                        <p:tgtEl>
                                          <p:spTgt spid="20"/>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21"/>
                                        </p:tgtEl>
                                      </p:cBhvr>
                                    </p:animEffect>
                                    <p:animScale>
                                      <p:cBhvr>
                                        <p:cTn id="15" dur="250" autoRev="1" fill="hold"/>
                                        <p:tgtEl>
                                          <p:spTgt spid="21"/>
                                        </p:tgtEl>
                                      </p:cBhvr>
                                      <p:by x="105000" y="105000"/>
                                    </p:animScale>
                                  </p:childTnLst>
                                </p:cTn>
                              </p:par>
                              <p:par>
                                <p:cTn id="16" presetID="34" presetClass="emph" presetSubtype="0" repeatCount="indefinite" fill="hold" grpId="0" nodeType="withEffect">
                                  <p:stCondLst>
                                    <p:cond delay="0"/>
                                  </p:stCondLst>
                                  <p:iterate type="lt">
                                    <p:tmPct val="10000"/>
                                  </p:iterate>
                                  <p:childTnLst>
                                    <p:animMotion origin="layout" path="M -4.79167E-6 0 L -4.79167E-6 -0.07222 " pathEditMode="relative" rAng="0" ptsTypes="AA">
                                      <p:cBhvr>
                                        <p:cTn id="17" dur="250" accel="50000" decel="50000" autoRev="1" fill="hold">
                                          <p:stCondLst>
                                            <p:cond delay="0"/>
                                          </p:stCondLst>
                                        </p:cTn>
                                        <p:tgtEl>
                                          <p:spTgt spid="23"/>
                                        </p:tgtEl>
                                        <p:attrNameLst>
                                          <p:attrName>ppt_x</p:attrName>
                                          <p:attrName>ppt_y</p:attrName>
                                        </p:attrNameLst>
                                      </p:cBhvr>
                                      <p:rCtr x="0" y="-3611"/>
                                    </p:animMotion>
                                    <p:animRot by="1500000">
                                      <p:cBhvr>
                                        <p:cTn id="18" dur="125" fill="hold">
                                          <p:stCondLst>
                                            <p:cond delay="0"/>
                                          </p:stCondLst>
                                        </p:cTn>
                                        <p:tgtEl>
                                          <p:spTgt spid="23"/>
                                        </p:tgtEl>
                                        <p:attrNameLst>
                                          <p:attrName>r</p:attrName>
                                        </p:attrNameLst>
                                      </p:cBhvr>
                                    </p:animRot>
                                    <p:animRot by="-1500000">
                                      <p:cBhvr>
                                        <p:cTn id="19" dur="125" fill="hold">
                                          <p:stCondLst>
                                            <p:cond delay="125"/>
                                          </p:stCondLst>
                                        </p:cTn>
                                        <p:tgtEl>
                                          <p:spTgt spid="23"/>
                                        </p:tgtEl>
                                        <p:attrNameLst>
                                          <p:attrName>r</p:attrName>
                                        </p:attrNameLst>
                                      </p:cBhvr>
                                    </p:animRot>
                                    <p:animRot by="-1500000">
                                      <p:cBhvr>
                                        <p:cTn id="20" dur="125" fill="hold">
                                          <p:stCondLst>
                                            <p:cond delay="250"/>
                                          </p:stCondLst>
                                        </p:cTn>
                                        <p:tgtEl>
                                          <p:spTgt spid="23"/>
                                        </p:tgtEl>
                                        <p:attrNameLst>
                                          <p:attrName>r</p:attrName>
                                        </p:attrNameLst>
                                      </p:cBhvr>
                                    </p:animRot>
                                    <p:animRot by="1500000">
                                      <p:cBhvr>
                                        <p:cTn id="21" dur="125" fill="hold">
                                          <p:stCondLst>
                                            <p:cond delay="375"/>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89F126E-2CFE-71D2-B1F1-DD25A485899B}"/>
              </a:ext>
            </a:extLst>
          </p:cNvPr>
          <p:cNvSpPr/>
          <p:nvPr/>
        </p:nvSpPr>
        <p:spPr>
          <a:xfrm>
            <a:off x="6858000" y="177800"/>
            <a:ext cx="5147653" cy="3198575"/>
          </a:xfrm>
          <a:prstGeom prst="roundRect">
            <a:avLst>
              <a:gd name="adj" fmla="val 742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6F9444-3F22-557F-D716-E5A3B52775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0" y="0"/>
            <a:ext cx="66592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53A11D4-7F98-5D4E-DB2C-39860909D165}"/>
              </a:ext>
            </a:extLst>
          </p:cNvPr>
          <p:cNvSpPr txBox="1"/>
          <p:nvPr/>
        </p:nvSpPr>
        <p:spPr>
          <a:xfrm flipH="1">
            <a:off x="7027548" y="206276"/>
            <a:ext cx="4808555" cy="3170099"/>
          </a:xfrm>
          <a:prstGeom prst="rect">
            <a:avLst/>
          </a:prstGeom>
          <a:noFill/>
        </p:spPr>
        <p:txBody>
          <a:bodyPr wrap="square" rtlCol="0">
            <a:spAutoFit/>
          </a:bodyPr>
          <a:lstStyle/>
          <a:p>
            <a:pPr algn="just"/>
            <a:r>
              <a:rPr lang="vi-VN" sz="4000">
                <a:latin typeface="iCiel Baliho Script" pitchFamily="2" charset="0"/>
                <a:cs typeface="Pattaya" panose="00000500000000000000" pitchFamily="2" charset="-34"/>
              </a:rPr>
              <a:t>Quá trình quang hợp ở lá còn tạo ra khí gì? Sự trao đổi khí này có gì khác so với quá trình hô hấp ở cây xanh?</a:t>
            </a:r>
          </a:p>
        </p:txBody>
      </p:sp>
    </p:spTree>
    <p:extLst>
      <p:ext uri="{BB962C8B-B14F-4D97-AF65-F5344CB8AC3E}">
        <p14:creationId xmlns:p14="http://schemas.microsoft.com/office/powerpoint/2010/main" val="360119795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4_Tuan30_NhuCauKhongKhiCuaThucVat_KTUTS-">
            <a:hlinkClick r:id="" action="ppaction://media"/>
            <a:extLst>
              <a:ext uri="{FF2B5EF4-FFF2-40B4-BE49-F238E27FC236}">
                <a16:creationId xmlns:a16="http://schemas.microsoft.com/office/drawing/2014/main" id="{97C808DD-D3E2-4261-9DCF-520D388572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51657" cy="6947807"/>
          </a:xfrm>
          <a:prstGeom prst="rect">
            <a:avLst/>
          </a:prstGeom>
        </p:spPr>
      </p:pic>
    </p:spTree>
    <p:extLst>
      <p:ext uri="{BB962C8B-B14F-4D97-AF65-F5344CB8AC3E}">
        <p14:creationId xmlns:p14="http://schemas.microsoft.com/office/powerpoint/2010/main" val="67555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06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E465E0-A5F7-4C6E-BD9E-2828520D1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46" y="190500"/>
            <a:ext cx="6181880" cy="6090432"/>
          </a:xfrm>
          <a:prstGeom prst="rect">
            <a:avLst/>
          </a:prstGeom>
        </p:spPr>
      </p:pic>
      <p:sp>
        <p:nvSpPr>
          <p:cNvPr id="9" name="Rectangle: Rounded Corners 8">
            <a:extLst>
              <a:ext uri="{FF2B5EF4-FFF2-40B4-BE49-F238E27FC236}">
                <a16:creationId xmlns:a16="http://schemas.microsoft.com/office/drawing/2014/main" id="{722A81C9-1CCE-4B25-BC8D-ABB6AAD5D10F}"/>
              </a:ext>
            </a:extLst>
          </p:cNvPr>
          <p:cNvSpPr>
            <a:spLocks noChangeAspect="1"/>
          </p:cNvSpPr>
          <p:nvPr/>
        </p:nvSpPr>
        <p:spPr>
          <a:xfrm>
            <a:off x="1258158" y="6184306"/>
            <a:ext cx="10666649" cy="635493"/>
          </a:xfrm>
          <a:prstGeom prst="roundRect">
            <a:avLst/>
          </a:prstGeom>
          <a:noFill/>
        </p:spPr>
        <p:txBody>
          <a:bodyPr wrap="square" lIns="91440" tIns="45720" rIns="91440" bIns="45720">
            <a:spAutoFit/>
          </a:bodyPr>
          <a:lstStyle/>
          <a:p>
            <a:pPr algn="ctr">
              <a:lnSpc>
                <a:spcPct val="150000"/>
              </a:lnSpc>
            </a:pPr>
            <a:r>
              <a:rPr lang="en-US" sz="2400" b="1">
                <a:ln w="0"/>
                <a:solidFill>
                  <a:srgbClr val="02565A"/>
                </a:solidFill>
                <a:latin typeface="UTM Avo" panose="02040603050506020204" pitchFamily="18" charset="0"/>
              </a:rPr>
              <a:t>Sơ đồ sự trao đổi khí trong quá trình quang hợp của thực vật</a:t>
            </a:r>
            <a:endParaRPr lang="en-US" sz="2400" b="1" cap="none" spc="0">
              <a:ln w="0"/>
              <a:solidFill>
                <a:srgbClr val="02565A"/>
              </a:solidFill>
              <a:latin typeface="UTM Avo" panose="02040603050506020204" pitchFamily="18" charset="0"/>
            </a:endParaRPr>
          </a:p>
        </p:txBody>
      </p:sp>
      <p:pic>
        <p:nvPicPr>
          <p:cNvPr id="11" name="Picture 10">
            <a:extLst>
              <a:ext uri="{FF2B5EF4-FFF2-40B4-BE49-F238E27FC236}">
                <a16:creationId xmlns:a16="http://schemas.microsoft.com/office/drawing/2014/main" id="{13A864E6-F279-4FB6-BEFE-F3C2CA467CF4}"/>
              </a:ext>
            </a:extLst>
          </p:cNvPr>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394369">
            <a:off x="7055541" y="4000031"/>
            <a:ext cx="3267244" cy="1813129"/>
          </a:xfrm>
          <a:prstGeom prst="rect">
            <a:avLst/>
          </a:prstGeom>
        </p:spPr>
      </p:pic>
      <p:pic>
        <p:nvPicPr>
          <p:cNvPr id="12" name="Picture 11">
            <a:extLst>
              <a:ext uri="{FF2B5EF4-FFF2-40B4-BE49-F238E27FC236}">
                <a16:creationId xmlns:a16="http://schemas.microsoft.com/office/drawing/2014/main" id="{A44A8011-B1F3-4760-99E3-17A84E9A1B85}"/>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1062773" flipH="1" flipV="1">
            <a:off x="7125857" y="2577978"/>
            <a:ext cx="3618946" cy="1813129"/>
          </a:xfrm>
          <a:prstGeom prst="rect">
            <a:avLst/>
          </a:prstGeom>
        </p:spPr>
      </p:pic>
      <p:pic>
        <p:nvPicPr>
          <p:cNvPr id="13" name="Picture 12">
            <a:extLst>
              <a:ext uri="{FF2B5EF4-FFF2-40B4-BE49-F238E27FC236}">
                <a16:creationId xmlns:a16="http://schemas.microsoft.com/office/drawing/2014/main" id="{86B46C80-9696-431E-911A-72696CF82F0C}"/>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205515" flipV="1">
            <a:off x="1123022" y="2150994"/>
            <a:ext cx="3267244" cy="1813129"/>
          </a:xfrm>
          <a:prstGeom prst="rect">
            <a:avLst/>
          </a:prstGeom>
        </p:spPr>
      </p:pic>
      <p:pic>
        <p:nvPicPr>
          <p:cNvPr id="14" name="Picture 13">
            <a:extLst>
              <a:ext uri="{FF2B5EF4-FFF2-40B4-BE49-F238E27FC236}">
                <a16:creationId xmlns:a16="http://schemas.microsoft.com/office/drawing/2014/main" id="{9E076FFE-BB92-40D3-B914-83C56A09AEA1}"/>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5455" flipH="1">
            <a:off x="707488" y="3498738"/>
            <a:ext cx="3618946" cy="1813129"/>
          </a:xfrm>
          <a:prstGeom prst="rect">
            <a:avLst/>
          </a:prstGeom>
        </p:spPr>
      </p:pic>
      <p:sp>
        <p:nvSpPr>
          <p:cNvPr id="15" name="Rectangle: Rounded Corners 14">
            <a:extLst>
              <a:ext uri="{FF2B5EF4-FFF2-40B4-BE49-F238E27FC236}">
                <a16:creationId xmlns:a16="http://schemas.microsoft.com/office/drawing/2014/main" id="{3AB00B11-9A56-43E0-B21C-9974CB307381}"/>
              </a:ext>
            </a:extLst>
          </p:cNvPr>
          <p:cNvSpPr>
            <a:spLocks noChangeAspect="1"/>
          </p:cNvSpPr>
          <p:nvPr/>
        </p:nvSpPr>
        <p:spPr>
          <a:xfrm>
            <a:off x="8935330" y="2705256"/>
            <a:ext cx="3166389"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các-bô-níc</a:t>
            </a:r>
            <a:endParaRPr lang="en-US" sz="2400" cap="none" spc="0">
              <a:ln w="0"/>
              <a:solidFill>
                <a:srgbClr val="397331"/>
              </a:solidFill>
              <a:latin typeface="UTM Avo" panose="02040603050506020204" pitchFamily="18" charset="0"/>
            </a:endParaRPr>
          </a:p>
        </p:txBody>
      </p:sp>
      <p:sp>
        <p:nvSpPr>
          <p:cNvPr id="16" name="Rectangle: Rounded Corners 15">
            <a:extLst>
              <a:ext uri="{FF2B5EF4-FFF2-40B4-BE49-F238E27FC236}">
                <a16:creationId xmlns:a16="http://schemas.microsoft.com/office/drawing/2014/main" id="{412E74FA-F660-4BDE-AC93-1EBE293F0B53}"/>
              </a:ext>
            </a:extLst>
          </p:cNvPr>
          <p:cNvSpPr>
            <a:spLocks noChangeAspect="1"/>
          </p:cNvSpPr>
          <p:nvPr/>
        </p:nvSpPr>
        <p:spPr>
          <a:xfrm>
            <a:off x="9141184" y="4519552"/>
            <a:ext cx="2461895"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ô-xi</a:t>
            </a:r>
            <a:endParaRPr lang="en-US" sz="2400" cap="none" spc="0">
              <a:ln w="0"/>
              <a:solidFill>
                <a:srgbClr val="397331"/>
              </a:solidFill>
              <a:latin typeface="UTM Avo" panose="02040603050506020204" pitchFamily="18" charset="0"/>
            </a:endParaRPr>
          </a:p>
        </p:txBody>
      </p:sp>
      <p:sp>
        <p:nvSpPr>
          <p:cNvPr id="17" name="Rectangle: Rounded Corners 16">
            <a:extLst>
              <a:ext uri="{FF2B5EF4-FFF2-40B4-BE49-F238E27FC236}">
                <a16:creationId xmlns:a16="http://schemas.microsoft.com/office/drawing/2014/main" id="{7D3C7981-FD1F-4FC7-A8AA-66BB2FC9E106}"/>
              </a:ext>
            </a:extLst>
          </p:cNvPr>
          <p:cNvSpPr>
            <a:spLocks noChangeAspect="1"/>
          </p:cNvSpPr>
          <p:nvPr/>
        </p:nvSpPr>
        <p:spPr>
          <a:xfrm>
            <a:off x="-36143" y="2184465"/>
            <a:ext cx="3166389"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các-bô-níc</a:t>
            </a:r>
            <a:endParaRPr lang="en-US" sz="2400" cap="none" spc="0">
              <a:ln w="0"/>
              <a:solidFill>
                <a:srgbClr val="397331"/>
              </a:solidFill>
              <a:latin typeface="UTM Avo" panose="02040603050506020204" pitchFamily="18" charset="0"/>
            </a:endParaRPr>
          </a:p>
        </p:txBody>
      </p:sp>
      <p:sp>
        <p:nvSpPr>
          <p:cNvPr id="18" name="Rectangle: Rounded Corners 17">
            <a:extLst>
              <a:ext uri="{FF2B5EF4-FFF2-40B4-BE49-F238E27FC236}">
                <a16:creationId xmlns:a16="http://schemas.microsoft.com/office/drawing/2014/main" id="{50510211-7952-4C69-A4B5-67164E35928C}"/>
              </a:ext>
            </a:extLst>
          </p:cNvPr>
          <p:cNvSpPr>
            <a:spLocks noChangeAspect="1"/>
          </p:cNvSpPr>
          <p:nvPr/>
        </p:nvSpPr>
        <p:spPr>
          <a:xfrm>
            <a:off x="273019" y="4505648"/>
            <a:ext cx="2461895"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ô-xi</a:t>
            </a:r>
            <a:endParaRPr lang="en-US" sz="2400" cap="none" spc="0">
              <a:ln w="0"/>
              <a:solidFill>
                <a:srgbClr val="397331"/>
              </a:solidFill>
              <a:latin typeface="UTM Avo" panose="02040603050506020204" pitchFamily="18" charset="0"/>
            </a:endParaRPr>
          </a:p>
        </p:txBody>
      </p:sp>
      <p:sp>
        <p:nvSpPr>
          <p:cNvPr id="20" name="Rectangle: Rounded Corners 19">
            <a:extLst>
              <a:ext uri="{FF2B5EF4-FFF2-40B4-BE49-F238E27FC236}">
                <a16:creationId xmlns:a16="http://schemas.microsoft.com/office/drawing/2014/main" id="{E05B0EEB-1904-43AB-83FF-404E553F9B76}"/>
              </a:ext>
            </a:extLst>
          </p:cNvPr>
          <p:cNvSpPr>
            <a:spLocks noChangeAspect="1"/>
          </p:cNvSpPr>
          <p:nvPr/>
        </p:nvSpPr>
        <p:spPr>
          <a:xfrm>
            <a:off x="172940" y="417222"/>
            <a:ext cx="11846119" cy="813344"/>
          </a:xfrm>
          <a:prstGeom prst="roundRect">
            <a:avLst/>
          </a:prstGeom>
          <a:solidFill>
            <a:schemeClr val="bg1"/>
          </a:solidFill>
        </p:spPr>
        <p:txBody>
          <a:bodyPr wrap="square" lIns="91440" tIns="45720" rIns="91440" bIns="45720">
            <a:spAutoFit/>
          </a:bodyPr>
          <a:lstStyle/>
          <a:p>
            <a:pPr algn="ctr">
              <a:lnSpc>
                <a:spcPct val="150000"/>
              </a:lnSpc>
            </a:pPr>
            <a:r>
              <a:rPr lang="en-US" sz="3200">
                <a:ln w="0"/>
                <a:solidFill>
                  <a:schemeClr val="accent5">
                    <a:lumMod val="75000"/>
                  </a:schemeClr>
                </a:solidFill>
                <a:latin typeface="UTM Avo" panose="02040603050506020204" pitchFamily="18" charset="0"/>
              </a:rPr>
              <a:t>Trong quang hợp, thực vật hút khí gì và thải ra khí gì?</a:t>
            </a:r>
            <a:endParaRPr lang="en-US" sz="3200" cap="none" spc="0">
              <a:ln w="0"/>
              <a:solidFill>
                <a:schemeClr val="accent5">
                  <a:lumMod val="75000"/>
                </a:schemeClr>
              </a:solidFill>
              <a:latin typeface="UTM Avo" panose="02040603050506020204" pitchFamily="18" charset="0"/>
            </a:endParaRPr>
          </a:p>
        </p:txBody>
      </p:sp>
      <p:sp>
        <p:nvSpPr>
          <p:cNvPr id="21" name="Rectangle: Rounded Corners 20">
            <a:extLst>
              <a:ext uri="{FF2B5EF4-FFF2-40B4-BE49-F238E27FC236}">
                <a16:creationId xmlns:a16="http://schemas.microsoft.com/office/drawing/2014/main" id="{A7831EF3-CDF1-4FBB-80F5-54D839C7DF70}"/>
              </a:ext>
            </a:extLst>
          </p:cNvPr>
          <p:cNvSpPr>
            <a:spLocks noChangeAspect="1"/>
          </p:cNvSpPr>
          <p:nvPr/>
        </p:nvSpPr>
        <p:spPr>
          <a:xfrm>
            <a:off x="172940" y="8600"/>
            <a:ext cx="11846119" cy="1630589"/>
          </a:xfrm>
          <a:prstGeom prst="roundRect">
            <a:avLst/>
          </a:prstGeom>
          <a:solidFill>
            <a:schemeClr val="bg1"/>
          </a:solidFill>
        </p:spPr>
        <p:txBody>
          <a:bodyPr wrap="square" lIns="91440" tIns="45720" rIns="91440" bIns="45720">
            <a:spAutoFit/>
          </a:bodyPr>
          <a:lstStyle/>
          <a:p>
            <a:pPr algn="ctr">
              <a:lnSpc>
                <a:spcPct val="150000"/>
              </a:lnSpc>
            </a:pPr>
            <a:r>
              <a:rPr lang="en-US" sz="3200" b="1">
                <a:ln w="0"/>
                <a:solidFill>
                  <a:srgbClr val="002060"/>
                </a:solidFill>
                <a:latin typeface="UTM Avo" panose="02040603050506020204" pitchFamily="18" charset="0"/>
              </a:rPr>
              <a:t>Trong quang hợp, thực vật </a:t>
            </a:r>
            <a:r>
              <a:rPr lang="en-US" sz="3200" b="1">
                <a:ln w="0"/>
                <a:solidFill>
                  <a:srgbClr val="0070C0"/>
                </a:solidFill>
                <a:latin typeface="UTM Avo" panose="02040603050506020204" pitchFamily="18" charset="0"/>
              </a:rPr>
              <a:t>hút khí các-bô-níc</a:t>
            </a:r>
            <a:r>
              <a:rPr lang="en-US" sz="3200" b="1">
                <a:ln w="0"/>
                <a:solidFill>
                  <a:srgbClr val="002060"/>
                </a:solidFill>
                <a:latin typeface="UTM Avo" panose="02040603050506020204" pitchFamily="18" charset="0"/>
              </a:rPr>
              <a:t> </a:t>
            </a:r>
          </a:p>
          <a:p>
            <a:pPr algn="ctr">
              <a:lnSpc>
                <a:spcPct val="150000"/>
              </a:lnSpc>
            </a:pPr>
            <a:r>
              <a:rPr lang="en-US" sz="3200" b="1">
                <a:ln w="0"/>
                <a:solidFill>
                  <a:srgbClr val="002060"/>
                </a:solidFill>
                <a:latin typeface="UTM Avo" panose="02040603050506020204" pitchFamily="18" charset="0"/>
              </a:rPr>
              <a:t>và </a:t>
            </a:r>
            <a:r>
              <a:rPr lang="en-US" sz="3200" b="1">
                <a:ln w="0"/>
                <a:solidFill>
                  <a:srgbClr val="0070C0"/>
                </a:solidFill>
                <a:latin typeface="UTM Avo" panose="02040603050506020204" pitchFamily="18" charset="0"/>
              </a:rPr>
              <a:t>thải ra khí ô-xi</a:t>
            </a:r>
            <a:r>
              <a:rPr lang="en-US" sz="3200" b="1">
                <a:ln w="0"/>
                <a:solidFill>
                  <a:srgbClr val="002060"/>
                </a:solidFill>
                <a:latin typeface="UTM Avo" panose="02040603050506020204" pitchFamily="18" charset="0"/>
              </a:rPr>
              <a:t>.</a:t>
            </a:r>
            <a:endParaRPr lang="en-US" sz="3200" b="1" cap="none" spc="0">
              <a:ln w="0"/>
              <a:solidFill>
                <a:srgbClr val="002060"/>
              </a:solidFill>
              <a:latin typeface="UTM Avo" panose="02040603050506020204" pitchFamily="18" charset="0"/>
            </a:endParaRPr>
          </a:p>
        </p:txBody>
      </p:sp>
      <p:sp>
        <p:nvSpPr>
          <p:cNvPr id="22" name="Rectangle: Rounded Corners 21">
            <a:extLst>
              <a:ext uri="{FF2B5EF4-FFF2-40B4-BE49-F238E27FC236}">
                <a16:creationId xmlns:a16="http://schemas.microsoft.com/office/drawing/2014/main" id="{B3D1FE17-E141-4BF1-9A8D-5403A2036BF8}"/>
              </a:ext>
            </a:extLst>
          </p:cNvPr>
          <p:cNvSpPr>
            <a:spLocks noChangeAspect="1"/>
          </p:cNvSpPr>
          <p:nvPr/>
        </p:nvSpPr>
        <p:spPr>
          <a:xfrm>
            <a:off x="1942243" y="143545"/>
            <a:ext cx="8472833" cy="813344"/>
          </a:xfrm>
          <a:prstGeom prst="roundRect">
            <a:avLst/>
          </a:prstGeom>
          <a:solidFill>
            <a:schemeClr val="bg1"/>
          </a:solidFill>
        </p:spPr>
        <p:txBody>
          <a:bodyPr wrap="square" lIns="91440" tIns="45720" rIns="91440" bIns="45720">
            <a:spAutoFit/>
          </a:bodyPr>
          <a:lstStyle/>
          <a:p>
            <a:pPr algn="ctr">
              <a:lnSpc>
                <a:spcPct val="150000"/>
              </a:lnSpc>
            </a:pPr>
            <a:r>
              <a:rPr lang="en-US" sz="3200">
                <a:ln w="0"/>
                <a:solidFill>
                  <a:schemeClr val="accent5">
                    <a:lumMod val="75000"/>
                  </a:schemeClr>
                </a:solidFill>
                <a:latin typeface="UTM Avo" panose="02040603050506020204" pitchFamily="18" charset="0"/>
              </a:rPr>
              <a:t>	Quá trình quang hợp xảy ra khi nào?</a:t>
            </a:r>
            <a:endParaRPr lang="en-US" sz="3200" cap="none" spc="0">
              <a:ln w="0"/>
              <a:solidFill>
                <a:schemeClr val="accent5">
                  <a:lumMod val="75000"/>
                </a:schemeClr>
              </a:solidFill>
              <a:latin typeface="UTM Avo" panose="02040603050506020204" pitchFamily="18" charset="0"/>
            </a:endParaRPr>
          </a:p>
        </p:txBody>
      </p:sp>
      <p:sp>
        <p:nvSpPr>
          <p:cNvPr id="23" name="Rectangle: Rounded Corners 22">
            <a:extLst>
              <a:ext uri="{FF2B5EF4-FFF2-40B4-BE49-F238E27FC236}">
                <a16:creationId xmlns:a16="http://schemas.microsoft.com/office/drawing/2014/main" id="{14C266FA-7555-4E65-9CC8-EF7D0C1BF361}"/>
              </a:ext>
            </a:extLst>
          </p:cNvPr>
          <p:cNvSpPr>
            <a:spLocks noChangeAspect="1"/>
          </p:cNvSpPr>
          <p:nvPr/>
        </p:nvSpPr>
        <p:spPr>
          <a:xfrm>
            <a:off x="255600" y="143545"/>
            <a:ext cx="11846119" cy="813344"/>
          </a:xfrm>
          <a:prstGeom prst="roundRect">
            <a:avLst/>
          </a:prstGeom>
          <a:solidFill>
            <a:schemeClr val="bg1"/>
          </a:solidFill>
        </p:spPr>
        <p:txBody>
          <a:bodyPr wrap="square" lIns="91440" tIns="45720" rIns="91440" bIns="45720">
            <a:spAutoFit/>
          </a:bodyPr>
          <a:lstStyle/>
          <a:p>
            <a:pPr algn="ctr">
              <a:lnSpc>
                <a:spcPct val="150000"/>
              </a:lnSpc>
            </a:pPr>
            <a:r>
              <a:rPr lang="en-US" sz="3200" b="1">
                <a:ln w="0"/>
                <a:solidFill>
                  <a:srgbClr val="002060"/>
                </a:solidFill>
                <a:latin typeface="UTM Avo" panose="02040603050506020204" pitchFamily="18" charset="0"/>
              </a:rPr>
              <a:t>Quá trình quang hợp xảy ra khi </a:t>
            </a:r>
            <a:r>
              <a:rPr lang="en-US" sz="3200" b="1">
                <a:ln w="0"/>
                <a:solidFill>
                  <a:srgbClr val="0070C0"/>
                </a:solidFill>
                <a:latin typeface="UTM Avo" panose="02040603050506020204" pitchFamily="18" charset="0"/>
              </a:rPr>
              <a:t>có ánh sáng mặt trời</a:t>
            </a:r>
            <a:r>
              <a:rPr lang="en-US" sz="3200" b="1">
                <a:ln w="0"/>
                <a:solidFill>
                  <a:srgbClr val="002060"/>
                </a:solidFill>
                <a:latin typeface="UTM Avo" panose="02040603050506020204" pitchFamily="18" charset="0"/>
              </a:rPr>
              <a:t>.</a:t>
            </a:r>
            <a:endParaRPr lang="en-US" sz="3200" b="1" cap="none" spc="0">
              <a:ln w="0"/>
              <a:solidFill>
                <a:srgbClr val="002060"/>
              </a:solidFill>
              <a:latin typeface="UTM Avo" panose="02040603050506020204" pitchFamily="18" charset="0"/>
            </a:endParaRPr>
          </a:p>
        </p:txBody>
      </p:sp>
    </p:spTree>
    <p:extLst>
      <p:ext uri="{BB962C8B-B14F-4D97-AF65-F5344CB8AC3E}">
        <p14:creationId xmlns:p14="http://schemas.microsoft.com/office/powerpoint/2010/main" val="32044903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1150"/>
                            </p:stCondLst>
                            <p:childTnLst>
                              <p:par>
                                <p:cTn id="9" presetID="16" presetClass="entr" presetSubtype="42" repeatCount="2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Horizontal)">
                                      <p:cBhvr>
                                        <p:cTn id="11" dur="1000"/>
                                        <p:tgtEl>
                                          <p:spTgt spid="13"/>
                                        </p:tgtEl>
                                      </p:cBhvr>
                                    </p:animEffect>
                                  </p:childTnLst>
                                </p:cTn>
                              </p:par>
                            </p:childTnLst>
                          </p:cTn>
                        </p:par>
                        <p:par>
                          <p:cTn id="12" fill="hold">
                            <p:stCondLst>
                              <p:cond delay="315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3650"/>
                            </p:stCondLst>
                            <p:childTnLst>
                              <p:par>
                                <p:cTn id="17" presetID="16" presetClass="entr" presetSubtype="42" repeatCount="200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Horizontal)">
                                      <p:cBhvr>
                                        <p:cTn id="19" dur="1000"/>
                                        <p:tgtEl>
                                          <p:spTgt spid="12"/>
                                        </p:tgtEl>
                                      </p:cBhvr>
                                    </p:animEffect>
                                  </p:childTnLst>
                                </p:cTn>
                              </p:par>
                            </p:childTnLst>
                          </p:cTn>
                        </p:par>
                        <p:par>
                          <p:cTn id="20" fill="hold">
                            <p:stCondLst>
                              <p:cond delay="565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repeatCount="200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Horizontal)">
                                      <p:cBhvr>
                                        <p:cTn id="28" dur="1000"/>
                                        <p:tgtEl>
                                          <p:spTgt spid="11"/>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par>
                          <p:cTn id="33" fill="hold">
                            <p:stCondLst>
                              <p:cond delay="2500"/>
                            </p:stCondLst>
                            <p:childTnLst>
                              <p:par>
                                <p:cTn id="34" presetID="16" presetClass="entr" presetSubtype="26" repeatCount="200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Horizontal)">
                                      <p:cBhvr>
                                        <p:cTn id="36" dur="1000"/>
                                        <p:tgtEl>
                                          <p:spTgt spid="14"/>
                                        </p:tgtEl>
                                      </p:cBhvr>
                                    </p:animEffect>
                                  </p:childTnLst>
                                </p:cTn>
                              </p:par>
                            </p:childTnLst>
                          </p:cTn>
                        </p:par>
                        <p:par>
                          <p:cTn id="37" fill="hold">
                            <p:stCondLst>
                              <p:cond delay="4500"/>
                            </p:stCondLst>
                            <p:childTnLst>
                              <p:par>
                                <p:cTn id="38" presetID="16" presetClass="entr" presetSubtype="2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iterate type="wd">
                                    <p:tmPct val="10000"/>
                                  </p:iterate>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repeatCount="2000" fill="hold" nodeType="click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17"/>
                                        </p:tgtEl>
                                      </p:cBhvr>
                                    </p:animEffect>
                                    <p:animScale>
                                      <p:cBhvr>
                                        <p:cTn id="53" dur="250" autoRev="1" fill="hold"/>
                                        <p:tgtEl>
                                          <p:spTgt spid="17"/>
                                        </p:tgtEl>
                                      </p:cBhvr>
                                      <p:by x="105000" y="105000"/>
                                    </p:animScale>
                                  </p:childTnLst>
                                </p:cTn>
                              </p:par>
                              <p:par>
                                <p:cTn id="54" presetID="26" presetClass="emph" presetSubtype="0" repeatCount="2000" fill="hold" nodeType="with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15"/>
                                        </p:tgtEl>
                                      </p:cBhvr>
                                    </p:animEffect>
                                    <p:animScale>
                                      <p:cBhvr>
                                        <p:cTn id="59" dur="250" autoRev="1" fill="hold"/>
                                        <p:tgtEl>
                                          <p:spTgt spid="15"/>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6" presetClass="emph" presetSubtype="0" repeatCount="2000" fill="hold" nodeType="click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par>
                                <p:cTn id="65" presetID="26" presetClass="emph" presetSubtype="0" repeatCount="2000" fill="hold" grpId="1" nodeType="with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par>
                                <p:cTn id="68" presetID="26" presetClass="emph" presetSubtype="0" repeatCount="2000" fill="hold" nodeType="withEffect">
                                  <p:stCondLst>
                                    <p:cond delay="0"/>
                                  </p:stCondLst>
                                  <p:childTnLst>
                                    <p:animEffect transition="out" filter="fade">
                                      <p:cBhvr>
                                        <p:cTn id="69" dur="500" tmFilter="0, 0; .2, .5; .8, .5; 1, 0"/>
                                        <p:tgtEl>
                                          <p:spTgt spid="14"/>
                                        </p:tgtEl>
                                      </p:cBhvr>
                                    </p:animEffect>
                                    <p:animScale>
                                      <p:cBhvr>
                                        <p:cTn id="70" dur="250" autoRev="1" fill="hold"/>
                                        <p:tgtEl>
                                          <p:spTgt spid="14"/>
                                        </p:tgtEl>
                                      </p:cBhvr>
                                      <p:by x="105000" y="105000"/>
                                    </p:animScale>
                                  </p:childTnLst>
                                </p:cTn>
                              </p:par>
                              <p:par>
                                <p:cTn id="71" presetID="26" presetClass="emph" presetSubtype="0" repeatCount="2000" fill="hold" grpId="1" nodeType="withEffect">
                                  <p:stCondLst>
                                    <p:cond delay="0"/>
                                  </p:stCondLst>
                                  <p:childTnLst>
                                    <p:animEffect transition="out" filter="fade">
                                      <p:cBhvr>
                                        <p:cTn id="72" dur="500" tmFilter="0, 0; .2, .5; .8, .5; 1, 0"/>
                                        <p:tgtEl>
                                          <p:spTgt spid="18"/>
                                        </p:tgtEl>
                                      </p:cBhvr>
                                    </p:animEffect>
                                    <p:animScale>
                                      <p:cBhvr>
                                        <p:cTn id="73" dur="250" autoRev="1" fill="hold"/>
                                        <p:tgtEl>
                                          <p:spTgt spid="18"/>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12" presetClass="exit" presetSubtype="4" fill="hold" grpId="1" nodeType="clickEffect">
                                  <p:stCondLst>
                                    <p:cond delay="0"/>
                                  </p:stCondLst>
                                  <p:iterate type="wd">
                                    <p:tmPct val="0"/>
                                  </p:iterate>
                                  <p:childTnLst>
                                    <p:anim calcmode="lin" valueType="num">
                                      <p:cBhvr additive="base">
                                        <p:cTn id="77" dur="500"/>
                                        <p:tgtEl>
                                          <p:spTgt spid="20"/>
                                        </p:tgtEl>
                                        <p:attrNameLst>
                                          <p:attrName>ppt_y</p:attrName>
                                        </p:attrNameLst>
                                      </p:cBhvr>
                                      <p:tavLst>
                                        <p:tav tm="0">
                                          <p:val>
                                            <p:strVal val="#ppt_y"/>
                                          </p:val>
                                        </p:tav>
                                        <p:tav tm="100000">
                                          <p:val>
                                            <p:strVal val="#ppt_y+#ppt_h*1.125000"/>
                                          </p:val>
                                        </p:tav>
                                      </p:tavLst>
                                    </p:anim>
                                    <p:animEffect transition="out" filter="wipe(down)">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6" presetClass="entr" presetSubtype="21" fill="hold" grpId="0" nodeType="withEffect">
                                  <p:stCondLst>
                                    <p:cond delay="0"/>
                                  </p:stCondLst>
                                  <p:iterate type="wd">
                                    <p:tmPct val="10000"/>
                                  </p:iterate>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xit" presetSubtype="4" fill="hold" grpId="1" nodeType="clickEffect">
                                  <p:stCondLst>
                                    <p:cond delay="0"/>
                                  </p:stCondLst>
                                  <p:iterate type="wd">
                                    <p:tmPct val="0"/>
                                  </p:iterate>
                                  <p:childTnLst>
                                    <p:anim calcmode="lin" valueType="num">
                                      <p:cBhvr additive="base">
                                        <p:cTn id="86" dur="500"/>
                                        <p:tgtEl>
                                          <p:spTgt spid="21"/>
                                        </p:tgtEl>
                                        <p:attrNameLst>
                                          <p:attrName>ppt_y</p:attrName>
                                        </p:attrNameLst>
                                      </p:cBhvr>
                                      <p:tavLst>
                                        <p:tav tm="0">
                                          <p:val>
                                            <p:strVal val="#ppt_y"/>
                                          </p:val>
                                        </p:tav>
                                        <p:tav tm="100000">
                                          <p:val>
                                            <p:strVal val="#ppt_y+#ppt_h*1.125000"/>
                                          </p:val>
                                        </p:tav>
                                      </p:tavLst>
                                    </p:anim>
                                    <p:animEffect transition="out" filter="wipe(down)">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iterate type="wd">
                                    <p:tmPct val="10000"/>
                                  </p:iterate>
                                  <p:childTnLst>
                                    <p:set>
                                      <p:cBhvr>
                                        <p:cTn id="92" dur="1" fill="hold">
                                          <p:stCondLst>
                                            <p:cond delay="0"/>
                                          </p:stCondLst>
                                        </p:cTn>
                                        <p:tgtEl>
                                          <p:spTgt spid="22"/>
                                        </p:tgtEl>
                                        <p:attrNameLst>
                                          <p:attrName>style.visibility</p:attrName>
                                        </p:attrNameLst>
                                      </p:cBhvr>
                                      <p:to>
                                        <p:strVal val="visible"/>
                                      </p:to>
                                    </p:set>
                                    <p:animEffect transition="in" filter="barn(inVertical)">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xit" presetSubtype="4" fill="hold" grpId="1" nodeType="clickEffect">
                                  <p:stCondLst>
                                    <p:cond delay="0"/>
                                  </p:stCondLst>
                                  <p:iterate type="wd">
                                    <p:tmPct val="0"/>
                                  </p:iterate>
                                  <p:childTnLst>
                                    <p:anim calcmode="lin" valueType="num">
                                      <p:cBhvr additive="base">
                                        <p:cTn id="97" dur="500"/>
                                        <p:tgtEl>
                                          <p:spTgt spid="22"/>
                                        </p:tgtEl>
                                        <p:attrNameLst>
                                          <p:attrName>ppt_y</p:attrName>
                                        </p:attrNameLst>
                                      </p:cBhvr>
                                      <p:tavLst>
                                        <p:tav tm="0">
                                          <p:val>
                                            <p:strVal val="#ppt_y"/>
                                          </p:val>
                                        </p:tav>
                                        <p:tav tm="100000">
                                          <p:val>
                                            <p:strVal val="#ppt_y+#ppt_h*1.125000"/>
                                          </p:val>
                                        </p:tav>
                                      </p:tavLst>
                                    </p:anim>
                                    <p:animEffect transition="out" filter="wipe(down)">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6" presetClass="entr" presetSubtype="21" fill="hold" grpId="0" nodeType="withEffect">
                                  <p:stCondLst>
                                    <p:cond delay="0"/>
                                  </p:stCondLst>
                                  <p:iterate type="wd">
                                    <p:tmPct val="10000"/>
                                  </p:iterate>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xit" presetSubtype="4" fill="hold" grpId="1" nodeType="clickEffect">
                                  <p:stCondLst>
                                    <p:cond delay="0"/>
                                  </p:stCondLst>
                                  <p:iterate type="wd">
                                    <p:tmPct val="0"/>
                                  </p:iterate>
                                  <p:childTnLst>
                                    <p:anim calcmode="lin" valueType="num">
                                      <p:cBhvr additive="base">
                                        <p:cTn id="106" dur="500"/>
                                        <p:tgtEl>
                                          <p:spTgt spid="23"/>
                                        </p:tgtEl>
                                        <p:attrNameLst>
                                          <p:attrName>ppt_y</p:attrName>
                                        </p:attrNameLst>
                                      </p:cBhvr>
                                      <p:tavLst>
                                        <p:tav tm="0">
                                          <p:val>
                                            <p:strVal val="#ppt_y"/>
                                          </p:val>
                                        </p:tav>
                                        <p:tav tm="100000">
                                          <p:val>
                                            <p:strVal val="#ppt_y+#ppt_h*1.125000"/>
                                          </p:val>
                                        </p:tav>
                                      </p:tavLst>
                                    </p:anim>
                                    <p:animEffect transition="out" filter="wipe(down)">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5" grpId="1"/>
      <p:bldP spid="16" grpId="0"/>
      <p:bldP spid="16" grpId="1"/>
      <p:bldP spid="17" grpId="0"/>
      <p:bldP spid="17" grpId="1"/>
      <p:bldP spid="18" grpId="0"/>
      <p:bldP spid="18" grpId="1"/>
      <p:bldP spid="20" grpId="0" animBg="1"/>
      <p:bldP spid="20" grpId="1" animBg="1"/>
      <p:bldP spid="21" grpId="0" animBg="1"/>
      <p:bldP spid="21"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B76C75-A4C8-8968-97BB-B51006DFC909}"/>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13A5BA3-CCE8-4456-9647-DC0807C91ABA}"/>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1218938" flipV="1">
            <a:off x="8339871" y="2580118"/>
            <a:ext cx="1762743" cy="1813129"/>
          </a:xfrm>
          <a:prstGeom prst="rect">
            <a:avLst/>
          </a:prstGeom>
        </p:spPr>
      </p:pic>
      <p:pic>
        <p:nvPicPr>
          <p:cNvPr id="3" name="Picture 2">
            <a:extLst>
              <a:ext uri="{FF2B5EF4-FFF2-40B4-BE49-F238E27FC236}">
                <a16:creationId xmlns:a16="http://schemas.microsoft.com/office/drawing/2014/main" id="{73524C4F-A239-40F3-940B-85259B2942AF}"/>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903405" flipH="1" flipV="1">
            <a:off x="8165788" y="3219652"/>
            <a:ext cx="1711862" cy="1813129"/>
          </a:xfrm>
          <a:prstGeom prst="rect">
            <a:avLst/>
          </a:prstGeom>
        </p:spPr>
      </p:pic>
      <p:sp>
        <p:nvSpPr>
          <p:cNvPr id="4" name="Rectangle: Rounded Corners 3">
            <a:extLst>
              <a:ext uri="{FF2B5EF4-FFF2-40B4-BE49-F238E27FC236}">
                <a16:creationId xmlns:a16="http://schemas.microsoft.com/office/drawing/2014/main" id="{83D07278-325D-4725-8C8A-08026F6EE10A}"/>
              </a:ext>
            </a:extLst>
          </p:cNvPr>
          <p:cNvSpPr>
            <a:spLocks noChangeAspect="1"/>
          </p:cNvSpPr>
          <p:nvPr/>
        </p:nvSpPr>
        <p:spPr>
          <a:xfrm>
            <a:off x="9230213" y="3560177"/>
            <a:ext cx="3166389"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các-bô-níc</a:t>
            </a:r>
            <a:endParaRPr lang="en-US" sz="2400" cap="none" spc="0">
              <a:ln w="0"/>
              <a:solidFill>
                <a:srgbClr val="397331"/>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3FB8C900-2CCC-4CC2-B21E-7D7B61173E97}"/>
              </a:ext>
            </a:extLst>
          </p:cNvPr>
          <p:cNvSpPr>
            <a:spLocks noChangeAspect="1"/>
          </p:cNvSpPr>
          <p:nvPr/>
        </p:nvSpPr>
        <p:spPr>
          <a:xfrm>
            <a:off x="8721430" y="4418164"/>
            <a:ext cx="2461895" cy="635493"/>
          </a:xfrm>
          <a:prstGeom prst="roundRect">
            <a:avLst/>
          </a:prstGeom>
          <a:noFill/>
        </p:spPr>
        <p:txBody>
          <a:bodyPr wrap="square" lIns="91440" tIns="45720" rIns="91440" bIns="45720">
            <a:spAutoFit/>
          </a:bodyPr>
          <a:lstStyle/>
          <a:p>
            <a:pPr algn="ctr">
              <a:lnSpc>
                <a:spcPct val="150000"/>
              </a:lnSpc>
            </a:pPr>
            <a:r>
              <a:rPr lang="en-US" sz="2400">
                <a:ln w="0"/>
                <a:solidFill>
                  <a:srgbClr val="397331"/>
                </a:solidFill>
                <a:latin typeface="UTM Avo" panose="02040603050506020204" pitchFamily="18" charset="0"/>
              </a:rPr>
              <a:t>Khí ô-xi</a:t>
            </a:r>
            <a:endParaRPr lang="en-US" sz="2400" cap="none" spc="0">
              <a:ln w="0"/>
              <a:solidFill>
                <a:srgbClr val="397331"/>
              </a:solidFill>
              <a:latin typeface="UTM Avo" panose="02040603050506020204" pitchFamily="18" charset="0"/>
            </a:endParaRPr>
          </a:p>
        </p:txBody>
      </p:sp>
      <p:pic>
        <p:nvPicPr>
          <p:cNvPr id="6" name="Picture 5">
            <a:extLst>
              <a:ext uri="{FF2B5EF4-FFF2-40B4-BE49-F238E27FC236}">
                <a16:creationId xmlns:a16="http://schemas.microsoft.com/office/drawing/2014/main" id="{A11AC6F0-78FE-49E1-9DCA-2D0E85CA1536}"/>
              </a:ext>
            </a:extLst>
          </p:cNvPr>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1218938" flipV="1">
            <a:off x="2057673" y="2050081"/>
            <a:ext cx="1762743" cy="1813129"/>
          </a:xfrm>
          <a:prstGeom prst="rect">
            <a:avLst/>
          </a:prstGeom>
        </p:spPr>
      </p:pic>
      <p:pic>
        <p:nvPicPr>
          <p:cNvPr id="7" name="Picture 6">
            <a:extLst>
              <a:ext uri="{FF2B5EF4-FFF2-40B4-BE49-F238E27FC236}">
                <a16:creationId xmlns:a16="http://schemas.microsoft.com/office/drawing/2014/main" id="{E640F82F-861A-48DF-A476-DC82B3417D57}"/>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117089" flipH="1" flipV="1">
            <a:off x="2295018" y="1305616"/>
            <a:ext cx="1711862" cy="1813129"/>
          </a:xfrm>
          <a:prstGeom prst="rect">
            <a:avLst/>
          </a:prstGeom>
        </p:spPr>
      </p:pic>
      <p:sp>
        <p:nvSpPr>
          <p:cNvPr id="8" name="Rectangle: Rounded Corners 7">
            <a:extLst>
              <a:ext uri="{FF2B5EF4-FFF2-40B4-BE49-F238E27FC236}">
                <a16:creationId xmlns:a16="http://schemas.microsoft.com/office/drawing/2014/main" id="{34035ECF-A14C-4FB9-845A-39F40DF66AD3}"/>
              </a:ext>
            </a:extLst>
          </p:cNvPr>
          <p:cNvSpPr>
            <a:spLocks noChangeAspect="1"/>
          </p:cNvSpPr>
          <p:nvPr/>
        </p:nvSpPr>
        <p:spPr>
          <a:xfrm>
            <a:off x="762676" y="3168935"/>
            <a:ext cx="2461895" cy="635493"/>
          </a:xfrm>
          <a:prstGeom prst="roundRect">
            <a:avLst/>
          </a:prstGeom>
          <a:noFill/>
        </p:spPr>
        <p:txBody>
          <a:bodyPr wrap="square" lIns="91440" tIns="45720" rIns="91440" bIns="45720">
            <a:spAutoFit/>
          </a:bodyPr>
          <a:lstStyle/>
          <a:p>
            <a:pPr algn="ctr">
              <a:lnSpc>
                <a:spcPct val="150000"/>
              </a:lnSpc>
            </a:pPr>
            <a:r>
              <a:rPr lang="en-US" sz="2400">
                <a:ln w="0"/>
                <a:solidFill>
                  <a:schemeClr val="bg1"/>
                </a:solidFill>
                <a:latin typeface="UTM Avo" panose="02040603050506020204" pitchFamily="18" charset="0"/>
              </a:rPr>
              <a:t>Khí ô-xi</a:t>
            </a:r>
            <a:endParaRPr lang="en-US" sz="2400" cap="none" spc="0">
              <a:ln w="0"/>
              <a:solidFill>
                <a:schemeClr val="bg1"/>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73217B73-97BD-42BC-9609-561710B481A0}"/>
              </a:ext>
            </a:extLst>
          </p:cNvPr>
          <p:cNvSpPr>
            <a:spLocks noChangeAspect="1"/>
          </p:cNvSpPr>
          <p:nvPr/>
        </p:nvSpPr>
        <p:spPr>
          <a:xfrm>
            <a:off x="-271592" y="1894435"/>
            <a:ext cx="3166389" cy="635493"/>
          </a:xfrm>
          <a:prstGeom prst="roundRect">
            <a:avLst/>
          </a:prstGeom>
          <a:noFill/>
        </p:spPr>
        <p:txBody>
          <a:bodyPr wrap="square" lIns="91440" tIns="45720" rIns="91440" bIns="45720">
            <a:spAutoFit/>
          </a:bodyPr>
          <a:lstStyle/>
          <a:p>
            <a:pPr algn="ctr">
              <a:lnSpc>
                <a:spcPct val="150000"/>
              </a:lnSpc>
            </a:pPr>
            <a:r>
              <a:rPr lang="en-US" sz="2400">
                <a:ln w="0"/>
                <a:solidFill>
                  <a:schemeClr val="bg1"/>
                </a:solidFill>
                <a:latin typeface="UTM Avo" panose="02040603050506020204" pitchFamily="18" charset="0"/>
              </a:rPr>
              <a:t>Khí các-bô-níc</a:t>
            </a:r>
            <a:endParaRPr lang="en-US" sz="2400" cap="none" spc="0">
              <a:ln w="0"/>
              <a:solidFill>
                <a:schemeClr val="bg1"/>
              </a:solidFill>
              <a:latin typeface="UTM Avo" panose="02040603050506020204" pitchFamily="18" charset="0"/>
            </a:endParaRPr>
          </a:p>
        </p:txBody>
      </p:sp>
      <p:sp>
        <p:nvSpPr>
          <p:cNvPr id="10" name="Rectangle: Rounded Corners 9">
            <a:extLst>
              <a:ext uri="{FF2B5EF4-FFF2-40B4-BE49-F238E27FC236}">
                <a16:creationId xmlns:a16="http://schemas.microsoft.com/office/drawing/2014/main" id="{89EDB38D-DD69-42B0-85AE-D5D075E5F8C4}"/>
              </a:ext>
            </a:extLst>
          </p:cNvPr>
          <p:cNvSpPr>
            <a:spLocks noChangeAspect="1"/>
          </p:cNvSpPr>
          <p:nvPr/>
        </p:nvSpPr>
        <p:spPr>
          <a:xfrm>
            <a:off x="762676" y="6222507"/>
            <a:ext cx="10666649" cy="635493"/>
          </a:xfrm>
          <a:prstGeom prst="roundRect">
            <a:avLst/>
          </a:prstGeom>
          <a:noFill/>
        </p:spPr>
        <p:txBody>
          <a:bodyPr wrap="square" lIns="91440" tIns="45720" rIns="91440" bIns="45720">
            <a:spAutoFit/>
          </a:bodyPr>
          <a:lstStyle/>
          <a:p>
            <a:pPr algn="ctr">
              <a:lnSpc>
                <a:spcPct val="150000"/>
              </a:lnSpc>
            </a:pPr>
            <a:r>
              <a:rPr lang="en-US" sz="2400" b="1">
                <a:ln w="0"/>
                <a:solidFill>
                  <a:schemeClr val="accent5">
                    <a:lumMod val="20000"/>
                    <a:lumOff val="80000"/>
                  </a:schemeClr>
                </a:solidFill>
                <a:latin typeface="UTM Avo" panose="02040603050506020204" pitchFamily="18" charset="0"/>
              </a:rPr>
              <a:t>Sơ đồ sự trao đổi khí trong hô hấp của thực vật</a:t>
            </a:r>
            <a:endParaRPr lang="en-US" sz="2400" b="1" cap="none" spc="0">
              <a:ln w="0"/>
              <a:solidFill>
                <a:schemeClr val="accent5">
                  <a:lumMod val="20000"/>
                  <a:lumOff val="80000"/>
                </a:schemeClr>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A2E7458E-FE57-4F13-953D-6E91278E5AED}"/>
              </a:ext>
            </a:extLst>
          </p:cNvPr>
          <p:cNvSpPr>
            <a:spLocks noChangeAspect="1"/>
          </p:cNvSpPr>
          <p:nvPr/>
        </p:nvSpPr>
        <p:spPr>
          <a:xfrm>
            <a:off x="2352191" y="45966"/>
            <a:ext cx="8014681" cy="701540"/>
          </a:xfrm>
          <a:prstGeom prst="roundRect">
            <a:avLst/>
          </a:prstGeom>
          <a:solidFill>
            <a:schemeClr val="bg1"/>
          </a:solidFill>
        </p:spPr>
        <p:txBody>
          <a:bodyPr wrap="square" lIns="0" tIns="0" rIns="0" bIns="0">
            <a:spAutoFit/>
          </a:bodyPr>
          <a:lstStyle/>
          <a:p>
            <a:pPr algn="ctr">
              <a:lnSpc>
                <a:spcPct val="150000"/>
              </a:lnSpc>
            </a:pPr>
            <a:r>
              <a:rPr lang="en-US" sz="3200">
                <a:ln w="0"/>
                <a:solidFill>
                  <a:schemeClr val="accent5">
                    <a:lumMod val="75000"/>
                  </a:schemeClr>
                </a:solidFill>
                <a:latin typeface="UTM Avo" panose="02040603050506020204" pitchFamily="18" charset="0"/>
              </a:rPr>
              <a:t>	Quá trình hô hấp diễn ra khi nào?</a:t>
            </a:r>
            <a:endParaRPr lang="en-US" sz="3200" cap="none" spc="0">
              <a:ln w="0"/>
              <a:solidFill>
                <a:schemeClr val="accent5">
                  <a:lumMod val="75000"/>
                </a:schemeClr>
              </a:solidFill>
              <a:latin typeface="UTM Avo" panose="02040603050506020204" pitchFamily="18" charset="0"/>
            </a:endParaRPr>
          </a:p>
        </p:txBody>
      </p:sp>
      <p:sp>
        <p:nvSpPr>
          <p:cNvPr id="12" name="Rectangle: Rounded Corners 11">
            <a:extLst>
              <a:ext uri="{FF2B5EF4-FFF2-40B4-BE49-F238E27FC236}">
                <a16:creationId xmlns:a16="http://schemas.microsoft.com/office/drawing/2014/main" id="{F7698524-A997-49C2-AC98-ECDF10107F4A}"/>
              </a:ext>
            </a:extLst>
          </p:cNvPr>
          <p:cNvSpPr>
            <a:spLocks noChangeAspect="1"/>
          </p:cNvSpPr>
          <p:nvPr/>
        </p:nvSpPr>
        <p:spPr>
          <a:xfrm>
            <a:off x="1400451" y="-9936"/>
            <a:ext cx="9391097" cy="813344"/>
          </a:xfrm>
          <a:prstGeom prst="roundRect">
            <a:avLst/>
          </a:prstGeom>
          <a:solidFill>
            <a:schemeClr val="bg1"/>
          </a:solidFill>
        </p:spPr>
        <p:txBody>
          <a:bodyPr wrap="square" lIns="91440" tIns="45720" rIns="91440" bIns="45720">
            <a:spAutoFit/>
          </a:bodyPr>
          <a:lstStyle/>
          <a:p>
            <a:pPr algn="ctr">
              <a:lnSpc>
                <a:spcPct val="150000"/>
              </a:lnSpc>
            </a:pPr>
            <a:r>
              <a:rPr lang="en-US" sz="3200" b="1">
                <a:ln w="0"/>
                <a:solidFill>
                  <a:srgbClr val="002060"/>
                </a:solidFill>
                <a:latin typeface="UTM Avo" panose="02040603050506020204" pitchFamily="18" charset="0"/>
              </a:rPr>
              <a:t>Quá trình hô hấp diễn ra cả </a:t>
            </a:r>
            <a:r>
              <a:rPr lang="en-US" sz="3200" b="1">
                <a:ln w="0"/>
                <a:solidFill>
                  <a:srgbClr val="0070C0"/>
                </a:solidFill>
                <a:latin typeface="UTM Avo" panose="02040603050506020204" pitchFamily="18" charset="0"/>
              </a:rPr>
              <a:t>ngày lẫn đêm</a:t>
            </a:r>
            <a:r>
              <a:rPr lang="en-US" sz="3200" b="1">
                <a:ln w="0"/>
                <a:solidFill>
                  <a:srgbClr val="002060"/>
                </a:solidFill>
                <a:latin typeface="UTM Avo" panose="02040603050506020204" pitchFamily="18" charset="0"/>
              </a:rPr>
              <a:t>.</a:t>
            </a:r>
            <a:endParaRPr lang="en-US" sz="3200" b="1" cap="none" spc="0">
              <a:ln w="0"/>
              <a:solidFill>
                <a:srgbClr val="002060"/>
              </a:solidFill>
              <a:latin typeface="UTM Avo" panose="02040603050506020204" pitchFamily="18" charset="0"/>
            </a:endParaRPr>
          </a:p>
        </p:txBody>
      </p:sp>
      <p:sp>
        <p:nvSpPr>
          <p:cNvPr id="13" name="Rectangle: Rounded Corners 12">
            <a:extLst>
              <a:ext uri="{FF2B5EF4-FFF2-40B4-BE49-F238E27FC236}">
                <a16:creationId xmlns:a16="http://schemas.microsoft.com/office/drawing/2014/main" id="{378D056D-9C14-484A-BDCF-621A152ED997}"/>
              </a:ext>
            </a:extLst>
          </p:cNvPr>
          <p:cNvSpPr>
            <a:spLocks noChangeAspect="1"/>
          </p:cNvSpPr>
          <p:nvPr/>
        </p:nvSpPr>
        <p:spPr>
          <a:xfrm>
            <a:off x="-20210" y="67887"/>
            <a:ext cx="12232419" cy="657698"/>
          </a:xfrm>
          <a:prstGeom prst="roundRect">
            <a:avLst/>
          </a:prstGeom>
          <a:solidFill>
            <a:schemeClr val="bg1"/>
          </a:solidFill>
        </p:spPr>
        <p:txBody>
          <a:bodyPr wrap="square" lIns="0" tIns="0" rIns="0" bIns="0">
            <a:spAutoFit/>
          </a:bodyPr>
          <a:lstStyle/>
          <a:p>
            <a:pPr algn="ctr">
              <a:lnSpc>
                <a:spcPct val="150000"/>
              </a:lnSpc>
            </a:pPr>
            <a:r>
              <a:rPr lang="en-US" sz="3000">
                <a:ln w="0"/>
                <a:solidFill>
                  <a:schemeClr val="accent5">
                    <a:lumMod val="75000"/>
                  </a:schemeClr>
                </a:solidFill>
                <a:latin typeface="UTM Avo" panose="02040603050506020204" pitchFamily="18" charset="0"/>
              </a:rPr>
              <a:t>Điều gì sẽ xảy ra với cây nếu quá trình hô hấp của cây bị ngừng?</a:t>
            </a:r>
            <a:endParaRPr lang="en-US" sz="3000" cap="none" spc="0">
              <a:ln w="0"/>
              <a:solidFill>
                <a:schemeClr val="accent5">
                  <a:lumMod val="75000"/>
                </a:schemeClr>
              </a:solidFill>
              <a:latin typeface="UTM Avo" panose="02040603050506020204" pitchFamily="18" charset="0"/>
            </a:endParaRPr>
          </a:p>
        </p:txBody>
      </p:sp>
      <p:sp>
        <p:nvSpPr>
          <p:cNvPr id="14" name="Rectangle: Rounded Corners 13">
            <a:extLst>
              <a:ext uri="{FF2B5EF4-FFF2-40B4-BE49-F238E27FC236}">
                <a16:creationId xmlns:a16="http://schemas.microsoft.com/office/drawing/2014/main" id="{1131CA2D-F882-4971-8C6F-7AEEC1B42475}"/>
              </a:ext>
            </a:extLst>
          </p:cNvPr>
          <p:cNvSpPr>
            <a:spLocks noChangeAspect="1"/>
          </p:cNvSpPr>
          <p:nvPr/>
        </p:nvSpPr>
        <p:spPr>
          <a:xfrm>
            <a:off x="-56387" y="-9936"/>
            <a:ext cx="12304772" cy="813344"/>
          </a:xfrm>
          <a:prstGeom prst="roundRect">
            <a:avLst/>
          </a:prstGeom>
          <a:solidFill>
            <a:schemeClr val="bg1"/>
          </a:solidFill>
        </p:spPr>
        <p:txBody>
          <a:bodyPr wrap="square" lIns="91440" tIns="45720" rIns="91440" bIns="45720">
            <a:spAutoFit/>
          </a:bodyPr>
          <a:lstStyle/>
          <a:p>
            <a:pPr algn="ctr">
              <a:lnSpc>
                <a:spcPct val="150000"/>
              </a:lnSpc>
            </a:pPr>
            <a:r>
              <a:rPr lang="en-US" sz="3200" b="1">
                <a:ln w="0"/>
                <a:solidFill>
                  <a:srgbClr val="002060"/>
                </a:solidFill>
                <a:latin typeface="UTM Avo" panose="02040603050506020204" pitchFamily="18" charset="0"/>
              </a:rPr>
              <a:t>Nếu quá trình hô hấp của cây bị ngừng thì cây sẽ </a:t>
            </a:r>
            <a:r>
              <a:rPr lang="en-US" sz="3200" b="1">
                <a:ln w="0"/>
                <a:solidFill>
                  <a:srgbClr val="0070C0"/>
                </a:solidFill>
                <a:latin typeface="UTM Avo" panose="02040603050506020204" pitchFamily="18" charset="0"/>
              </a:rPr>
              <a:t>chết</a:t>
            </a:r>
            <a:r>
              <a:rPr lang="en-US" sz="3200" b="1">
                <a:ln w="0"/>
                <a:solidFill>
                  <a:srgbClr val="002060"/>
                </a:solidFill>
                <a:latin typeface="UTM Avo" panose="02040603050506020204" pitchFamily="18" charset="0"/>
              </a:rPr>
              <a:t>.</a:t>
            </a:r>
            <a:endParaRPr lang="en-US" sz="3200" b="1" cap="none" spc="0">
              <a:ln w="0"/>
              <a:solidFill>
                <a:srgbClr val="002060"/>
              </a:solidFill>
              <a:latin typeface="UTM Avo" panose="02040603050506020204" pitchFamily="18" charset="0"/>
            </a:endParaRPr>
          </a:p>
        </p:txBody>
      </p:sp>
      <p:sp>
        <p:nvSpPr>
          <p:cNvPr id="15" name="Rectangle: Rounded Corners 14">
            <a:extLst>
              <a:ext uri="{FF2B5EF4-FFF2-40B4-BE49-F238E27FC236}">
                <a16:creationId xmlns:a16="http://schemas.microsoft.com/office/drawing/2014/main" id="{EF1A28CA-1AF9-410F-9163-E2CD46779CCA}"/>
              </a:ext>
            </a:extLst>
          </p:cNvPr>
          <p:cNvSpPr>
            <a:spLocks noChangeAspect="1"/>
          </p:cNvSpPr>
          <p:nvPr/>
        </p:nvSpPr>
        <p:spPr>
          <a:xfrm>
            <a:off x="1491791" y="67887"/>
            <a:ext cx="9208417" cy="657698"/>
          </a:xfrm>
          <a:prstGeom prst="roundRect">
            <a:avLst/>
          </a:prstGeom>
          <a:solidFill>
            <a:schemeClr val="bg1"/>
          </a:solidFill>
        </p:spPr>
        <p:txBody>
          <a:bodyPr wrap="square" lIns="0" tIns="0" rIns="0" bIns="0">
            <a:spAutoFit/>
          </a:bodyPr>
          <a:lstStyle/>
          <a:p>
            <a:pPr algn="ctr">
              <a:lnSpc>
                <a:spcPct val="150000"/>
              </a:lnSpc>
            </a:pPr>
            <a:r>
              <a:rPr lang="en-US" sz="3000">
                <a:ln w="0"/>
                <a:solidFill>
                  <a:schemeClr val="accent5">
                    <a:lumMod val="75000"/>
                  </a:schemeClr>
                </a:solidFill>
                <a:latin typeface="UTM Avo" panose="02040603050506020204" pitchFamily="18" charset="0"/>
              </a:rPr>
              <a:t>Trong hô hấp, thực vật hút khí gì và thải khí gì?</a:t>
            </a:r>
            <a:endParaRPr lang="en-US" sz="3000" cap="none" spc="0">
              <a:ln w="0"/>
              <a:solidFill>
                <a:schemeClr val="accent5">
                  <a:lumMod val="75000"/>
                </a:schemeClr>
              </a:solidFill>
              <a:latin typeface="UTM Avo" panose="02040603050506020204" pitchFamily="18" charset="0"/>
            </a:endParaRPr>
          </a:p>
        </p:txBody>
      </p:sp>
      <p:sp>
        <p:nvSpPr>
          <p:cNvPr id="16" name="Rectangle: Rounded Corners 15">
            <a:extLst>
              <a:ext uri="{FF2B5EF4-FFF2-40B4-BE49-F238E27FC236}">
                <a16:creationId xmlns:a16="http://schemas.microsoft.com/office/drawing/2014/main" id="{5B8968C6-C4F6-4138-86BF-04B7460A575B}"/>
              </a:ext>
            </a:extLst>
          </p:cNvPr>
          <p:cNvSpPr>
            <a:spLocks noChangeAspect="1"/>
          </p:cNvSpPr>
          <p:nvPr/>
        </p:nvSpPr>
        <p:spPr>
          <a:xfrm>
            <a:off x="-56387" y="12305"/>
            <a:ext cx="12304772" cy="768863"/>
          </a:xfrm>
          <a:prstGeom prst="roundRect">
            <a:avLst/>
          </a:prstGeom>
          <a:solidFill>
            <a:schemeClr val="bg1"/>
          </a:solidFill>
        </p:spPr>
        <p:txBody>
          <a:bodyPr wrap="square" lIns="91440" tIns="45720" rIns="91440" bIns="45720">
            <a:spAutoFit/>
          </a:bodyPr>
          <a:lstStyle/>
          <a:p>
            <a:pPr algn="ctr">
              <a:lnSpc>
                <a:spcPct val="150000"/>
              </a:lnSpc>
            </a:pPr>
            <a:r>
              <a:rPr lang="en-US" sz="3000" b="1">
                <a:ln w="0"/>
                <a:solidFill>
                  <a:srgbClr val="002060"/>
                </a:solidFill>
                <a:latin typeface="UTM Avo" panose="02040603050506020204" pitchFamily="18" charset="0"/>
              </a:rPr>
              <a:t>Trong hô hấp, thực vật </a:t>
            </a:r>
            <a:r>
              <a:rPr lang="en-US" sz="3000" b="1">
                <a:ln w="0"/>
                <a:solidFill>
                  <a:srgbClr val="0070C0"/>
                </a:solidFill>
                <a:latin typeface="UTM Avo" panose="02040603050506020204" pitchFamily="18" charset="0"/>
              </a:rPr>
              <a:t>hút khí ô-xi</a:t>
            </a:r>
            <a:r>
              <a:rPr lang="en-US" sz="3000" b="1">
                <a:ln w="0"/>
                <a:solidFill>
                  <a:srgbClr val="002060"/>
                </a:solidFill>
                <a:latin typeface="UTM Avo" panose="02040603050506020204" pitchFamily="18" charset="0"/>
              </a:rPr>
              <a:t> và </a:t>
            </a:r>
            <a:r>
              <a:rPr lang="en-US" sz="3000" b="1">
                <a:ln w="0"/>
                <a:solidFill>
                  <a:srgbClr val="0070C0"/>
                </a:solidFill>
                <a:latin typeface="UTM Avo" panose="02040603050506020204" pitchFamily="18" charset="0"/>
              </a:rPr>
              <a:t>thải ra khí các-bô-níc</a:t>
            </a:r>
            <a:r>
              <a:rPr lang="en-US" sz="3000" b="1">
                <a:ln w="0"/>
                <a:solidFill>
                  <a:srgbClr val="002060"/>
                </a:solidFill>
                <a:latin typeface="UTM Avo" panose="02040603050506020204" pitchFamily="18" charset="0"/>
              </a:rPr>
              <a:t>.</a:t>
            </a:r>
            <a:endParaRPr lang="en-US" sz="3000" b="1" cap="none" spc="0">
              <a:ln w="0"/>
              <a:solidFill>
                <a:srgbClr val="002060"/>
              </a:solidFill>
              <a:latin typeface="UTM Avo" panose="02040603050506020204" pitchFamily="18" charset="0"/>
            </a:endParaRPr>
          </a:p>
        </p:txBody>
      </p:sp>
    </p:spTree>
    <p:extLst>
      <p:ext uri="{BB962C8B-B14F-4D97-AF65-F5344CB8AC3E}">
        <p14:creationId xmlns:p14="http://schemas.microsoft.com/office/powerpoint/2010/main" val="273832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1" nodeType="clickEffect">
                                  <p:stCondLst>
                                    <p:cond delay="0"/>
                                  </p:stCondLst>
                                  <p:iterate type="wd">
                                    <p:tmPct val="0"/>
                                  </p:iterate>
                                  <p:childTnLst>
                                    <p:anim calcmode="lin" valueType="num">
                                      <p:cBhvr additive="base">
                                        <p:cTn id="16" dur="500"/>
                                        <p:tgtEl>
                                          <p:spTgt spid="11"/>
                                        </p:tgtEl>
                                        <p:attrNameLst>
                                          <p:attrName>ppt_y</p:attrName>
                                        </p:attrNameLst>
                                      </p:cBhvr>
                                      <p:tavLst>
                                        <p:tav tm="0">
                                          <p:val>
                                            <p:strVal val="#ppt_y"/>
                                          </p:val>
                                        </p:tav>
                                        <p:tav tm="100000">
                                          <p:val>
                                            <p:strVal val="#ppt_y+#ppt_h*1.125000"/>
                                          </p:val>
                                        </p:tav>
                                      </p:tavLst>
                                    </p:anim>
                                    <p:animEffect transition="out" filter="wipe(down)">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6" presetClass="entr" presetSubtype="21" fill="hold" grpId="0" nodeType="withEffect">
                                  <p:stCondLst>
                                    <p:cond delay="0"/>
                                  </p:stCondLst>
                                  <p:iterate type="wd">
                                    <p:tmPct val="10000"/>
                                  </p:iterate>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xit" presetSubtype="4" fill="hold" grpId="1" nodeType="clickEffect">
                                  <p:stCondLst>
                                    <p:cond delay="0"/>
                                  </p:stCondLst>
                                  <p:iterate type="wd">
                                    <p:tmPct val="0"/>
                                  </p:iterate>
                                  <p:childTnLst>
                                    <p:anim calcmode="lin" valueType="num">
                                      <p:cBhvr additive="base">
                                        <p:cTn id="25" dur="500"/>
                                        <p:tgtEl>
                                          <p:spTgt spid="12"/>
                                        </p:tgtEl>
                                        <p:attrNameLst>
                                          <p:attrName>ppt_y</p:attrName>
                                        </p:attrNameLst>
                                      </p:cBhvr>
                                      <p:tavLst>
                                        <p:tav tm="0">
                                          <p:val>
                                            <p:strVal val="#ppt_y"/>
                                          </p:val>
                                        </p:tav>
                                        <p:tav tm="100000">
                                          <p:val>
                                            <p:strVal val="#ppt_y+#ppt_h*1.125000"/>
                                          </p:val>
                                        </p:tav>
                                      </p:tavLst>
                                    </p:anim>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iterate type="wd">
                                    <p:tmPct val="10000"/>
                                  </p:iterate>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repeatCount="2000" fill="hold" nodeType="click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par>
                                <p:cTn id="38" presetID="26" presetClass="emph" presetSubtype="0" repeatCount="2000" fill="hold" nodeType="withEffect">
                                  <p:stCondLst>
                                    <p:cond delay="0"/>
                                  </p:stCondLst>
                                  <p:childTnLst>
                                    <p:animEffect transition="out" filter="fade">
                                      <p:cBhvr>
                                        <p:cTn id="39" dur="500" tmFilter="0, 0; .2, .5; .8, .5; 1, 0"/>
                                        <p:tgtEl>
                                          <p:spTgt spid="3"/>
                                        </p:tgtEl>
                                      </p:cBhvr>
                                    </p:animEffect>
                                    <p:animScale>
                                      <p:cBhvr>
                                        <p:cTn id="40" dur="250" autoRev="1" fill="hold"/>
                                        <p:tgtEl>
                                          <p:spTgt spid="3"/>
                                        </p:tgtEl>
                                      </p:cBhvr>
                                      <p:by x="105000" y="105000"/>
                                    </p:animScale>
                                  </p:childTnLst>
                                </p:cTn>
                              </p:par>
                              <p:par>
                                <p:cTn id="41" presetID="26" presetClass="emph" presetSubtype="0" repeatCount="2000" fill="hold" grpId="0" nodeType="withEffect">
                                  <p:stCondLst>
                                    <p:cond delay="0"/>
                                  </p:stCondLst>
                                  <p:childTnLst>
                                    <p:animEffect transition="out" filter="fade">
                                      <p:cBhvr>
                                        <p:cTn id="42" dur="500" tmFilter="0, 0; .2, .5; .8, .5; 1, 0"/>
                                        <p:tgtEl>
                                          <p:spTgt spid="5"/>
                                        </p:tgtEl>
                                      </p:cBhvr>
                                    </p:animEffect>
                                    <p:animScale>
                                      <p:cBhvr>
                                        <p:cTn id="43" dur="250" autoRev="1" fill="hold"/>
                                        <p:tgtEl>
                                          <p:spTgt spid="5"/>
                                        </p:tgtEl>
                                      </p:cBhvr>
                                      <p:by x="105000" y="105000"/>
                                    </p:animScale>
                                  </p:childTnLst>
                                </p:cTn>
                              </p:par>
                              <p:par>
                                <p:cTn id="44" presetID="26" presetClass="emph" presetSubtype="0" repeatCount="2000" fill="hold" grpId="0" nodeType="with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repeatCount="2000" fill="hold" nodeType="clickEffect">
                                  <p:stCondLst>
                                    <p:cond delay="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par>
                                <p:cTn id="52" presetID="26" presetClass="emph" presetSubtype="0" repeatCount="2000" fill="hold" nodeType="withEffect">
                                  <p:stCondLst>
                                    <p:cond delay="0"/>
                                  </p:stCondLst>
                                  <p:childTnLst>
                                    <p:animEffect transition="out" filter="fade">
                                      <p:cBhvr>
                                        <p:cTn id="53" dur="500" tmFilter="0, 0; .2, .5; .8, .5; 1, 0"/>
                                        <p:tgtEl>
                                          <p:spTgt spid="2"/>
                                        </p:tgtEl>
                                      </p:cBhvr>
                                    </p:animEffect>
                                    <p:animScale>
                                      <p:cBhvr>
                                        <p:cTn id="54" dur="250" autoRev="1" fill="hold"/>
                                        <p:tgtEl>
                                          <p:spTgt spid="2"/>
                                        </p:tgtEl>
                                      </p:cBhvr>
                                      <p:by x="105000" y="105000"/>
                                    </p:animScale>
                                  </p:childTnLst>
                                </p:cTn>
                              </p:par>
                              <p:par>
                                <p:cTn id="55" presetID="26" presetClass="emph" presetSubtype="0" repeatCount="2000" fill="hold" grpId="0" nodeType="withEffect">
                                  <p:stCondLst>
                                    <p:cond delay="0"/>
                                  </p:stCondLst>
                                  <p:childTnLst>
                                    <p:animEffect transition="out" filter="fade">
                                      <p:cBhvr>
                                        <p:cTn id="56" dur="500" tmFilter="0, 0; .2, .5; .8, .5; 1, 0"/>
                                        <p:tgtEl>
                                          <p:spTgt spid="4"/>
                                        </p:tgtEl>
                                      </p:cBhvr>
                                    </p:animEffect>
                                    <p:animScale>
                                      <p:cBhvr>
                                        <p:cTn id="57" dur="250" autoRev="1" fill="hold"/>
                                        <p:tgtEl>
                                          <p:spTgt spid="4"/>
                                        </p:tgtEl>
                                      </p:cBhvr>
                                      <p:by x="105000" y="105000"/>
                                    </p:animScale>
                                  </p:childTnLst>
                                </p:cTn>
                              </p:par>
                              <p:par>
                                <p:cTn id="58" presetID="26" presetClass="emph" presetSubtype="0" repeatCount="2000" fill="hold" grpId="0" nodeType="withEffect">
                                  <p:stCondLst>
                                    <p:cond delay="0"/>
                                  </p:stCondLst>
                                  <p:childTnLst>
                                    <p:animEffect transition="out" filter="fade">
                                      <p:cBhvr>
                                        <p:cTn id="59" dur="500" tmFilter="0, 0; .2, .5; .8, .5; 1, 0"/>
                                        <p:tgtEl>
                                          <p:spTgt spid="9"/>
                                        </p:tgtEl>
                                      </p:cBhvr>
                                    </p:animEffect>
                                    <p:animScale>
                                      <p:cBhvr>
                                        <p:cTn id="60" dur="250" autoRev="1" fill="hold"/>
                                        <p:tgtEl>
                                          <p:spTgt spid="9"/>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2" presetClass="exit" presetSubtype="4" fill="hold" grpId="1" nodeType="clickEffect">
                                  <p:stCondLst>
                                    <p:cond delay="0"/>
                                  </p:stCondLst>
                                  <p:iterate type="wd">
                                    <p:tmPct val="0"/>
                                  </p:iterate>
                                  <p:childTnLst>
                                    <p:anim calcmode="lin" valueType="num">
                                      <p:cBhvr additive="base">
                                        <p:cTn id="64" dur="500"/>
                                        <p:tgtEl>
                                          <p:spTgt spid="15"/>
                                        </p:tgtEl>
                                        <p:attrNameLst>
                                          <p:attrName>ppt_y</p:attrName>
                                        </p:attrNameLst>
                                      </p:cBhvr>
                                      <p:tavLst>
                                        <p:tav tm="0">
                                          <p:val>
                                            <p:strVal val="#ppt_y"/>
                                          </p:val>
                                        </p:tav>
                                        <p:tav tm="100000">
                                          <p:val>
                                            <p:strVal val="#ppt_y+#ppt_h*1.125000"/>
                                          </p:val>
                                        </p:tav>
                                      </p:tavLst>
                                    </p:anim>
                                    <p:animEffect transition="out" filter="wipe(down)">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6" presetClass="entr" presetSubtype="21" fill="hold" grpId="0" nodeType="withEffect">
                                  <p:stCondLst>
                                    <p:cond delay="0"/>
                                  </p:stCondLst>
                                  <p:iterate type="wd">
                                    <p:tmPct val="10000"/>
                                  </p:iterate>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xit" presetSubtype="4" fill="hold" grpId="1" nodeType="clickEffect">
                                  <p:stCondLst>
                                    <p:cond delay="0"/>
                                  </p:stCondLst>
                                  <p:iterate type="wd">
                                    <p:tmPct val="0"/>
                                  </p:iterate>
                                  <p:childTnLst>
                                    <p:anim calcmode="lin" valueType="num">
                                      <p:cBhvr additive="base">
                                        <p:cTn id="73" dur="500"/>
                                        <p:tgtEl>
                                          <p:spTgt spid="16"/>
                                        </p:tgtEl>
                                        <p:attrNameLst>
                                          <p:attrName>ppt_y</p:attrName>
                                        </p:attrNameLst>
                                      </p:cBhvr>
                                      <p:tavLst>
                                        <p:tav tm="0">
                                          <p:val>
                                            <p:strVal val="#ppt_y"/>
                                          </p:val>
                                        </p:tav>
                                        <p:tav tm="100000">
                                          <p:val>
                                            <p:strVal val="#ppt_y+#ppt_h*1.125000"/>
                                          </p:val>
                                        </p:tav>
                                      </p:tavLst>
                                    </p:anim>
                                    <p:animEffect transition="out" filter="wipe(down)">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iterate type="wd">
                                    <p:tmPct val="10000"/>
                                  </p:iterate>
                                  <p:childTnLst>
                                    <p:set>
                                      <p:cBhvr>
                                        <p:cTn id="79" dur="1" fill="hold">
                                          <p:stCondLst>
                                            <p:cond delay="0"/>
                                          </p:stCondLst>
                                        </p:cTn>
                                        <p:tgtEl>
                                          <p:spTgt spid="13"/>
                                        </p:tgtEl>
                                        <p:attrNameLst>
                                          <p:attrName>style.visibility</p:attrName>
                                        </p:attrNameLst>
                                      </p:cBhvr>
                                      <p:to>
                                        <p:strVal val="visible"/>
                                      </p:to>
                                    </p:set>
                                    <p:animEffect transition="in" filter="barn(inVertical)">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1" nodeType="clickEffect">
                                  <p:stCondLst>
                                    <p:cond delay="0"/>
                                  </p:stCondLst>
                                  <p:iterate type="wd">
                                    <p:tmPct val="0"/>
                                  </p:iterate>
                                  <p:childTnLst>
                                    <p:anim calcmode="lin" valueType="num">
                                      <p:cBhvr additive="base">
                                        <p:cTn id="84" dur="500"/>
                                        <p:tgtEl>
                                          <p:spTgt spid="13"/>
                                        </p:tgtEl>
                                        <p:attrNameLst>
                                          <p:attrName>ppt_y</p:attrName>
                                        </p:attrNameLst>
                                      </p:cBhvr>
                                      <p:tavLst>
                                        <p:tav tm="0">
                                          <p:val>
                                            <p:strVal val="#ppt_y"/>
                                          </p:val>
                                        </p:tav>
                                        <p:tav tm="100000">
                                          <p:val>
                                            <p:strVal val="#ppt_y+#ppt_h*1.125000"/>
                                          </p:val>
                                        </p:tav>
                                      </p:tavLst>
                                    </p:anim>
                                    <p:animEffect transition="out" filter="wipe(down)">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6" presetClass="entr" presetSubtype="21" fill="hold" grpId="0" nodeType="withEffect">
                                  <p:stCondLst>
                                    <p:cond delay="0"/>
                                  </p:stCondLst>
                                  <p:iterate type="wd">
                                    <p:tmPct val="10000"/>
                                  </p:iterate>
                                  <p:childTnLst>
                                    <p:set>
                                      <p:cBhvr>
                                        <p:cTn id="88" dur="1" fill="hold">
                                          <p:stCondLst>
                                            <p:cond delay="0"/>
                                          </p:stCondLst>
                                        </p:cTn>
                                        <p:tgtEl>
                                          <p:spTgt spid="14"/>
                                        </p:tgtEl>
                                        <p:attrNameLst>
                                          <p:attrName>style.visibility</p:attrName>
                                        </p:attrNameLst>
                                      </p:cBhvr>
                                      <p:to>
                                        <p:strVal val="visible"/>
                                      </p:to>
                                    </p:set>
                                    <p:animEffect transition="in" filter="barn(inVertical)">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xit" presetSubtype="4" fill="hold" grpId="1" nodeType="clickEffect">
                                  <p:stCondLst>
                                    <p:cond delay="0"/>
                                  </p:stCondLst>
                                  <p:iterate type="wd">
                                    <p:tmPct val="0"/>
                                  </p:iterate>
                                  <p:childTnLst>
                                    <p:anim calcmode="lin" valueType="num">
                                      <p:cBhvr additive="base">
                                        <p:cTn id="93" dur="500"/>
                                        <p:tgtEl>
                                          <p:spTgt spid="14"/>
                                        </p:tgtEl>
                                        <p:attrNameLst>
                                          <p:attrName>ppt_y</p:attrName>
                                        </p:attrNameLst>
                                      </p:cBhvr>
                                      <p:tavLst>
                                        <p:tav tm="0">
                                          <p:val>
                                            <p:strVal val="#ppt_y"/>
                                          </p:val>
                                        </p:tav>
                                        <p:tav tm="100000">
                                          <p:val>
                                            <p:strVal val="#ppt_y+#ppt_h*1.125000"/>
                                          </p:val>
                                        </p:tav>
                                      </p:tavLst>
                                    </p:anim>
                                    <p:animEffect transition="out" filter="wipe(down)">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CBDFC9-ADD1-4C2A-94B2-3D38B509415D}"/>
              </a:ext>
            </a:extLst>
          </p:cNvPr>
          <p:cNvSpPr/>
          <p:nvPr/>
        </p:nvSpPr>
        <p:spPr>
          <a:xfrm>
            <a:off x="6096000" y="1023440"/>
            <a:ext cx="5802438" cy="5614814"/>
          </a:xfrm>
          <a:prstGeom prst="roundRect">
            <a:avLst/>
          </a:prstGeom>
          <a:solidFill>
            <a:srgbClr val="E8C4F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3334144-528C-4CCC-AF81-FAC02A34B4CA}"/>
              </a:ext>
            </a:extLst>
          </p:cNvPr>
          <p:cNvSpPr/>
          <p:nvPr/>
        </p:nvSpPr>
        <p:spPr>
          <a:xfrm>
            <a:off x="240387" y="1023441"/>
            <a:ext cx="5802438" cy="5614814"/>
          </a:xfrm>
          <a:prstGeom prst="roundRect">
            <a:avLst/>
          </a:prstGeom>
          <a:solidFill>
            <a:srgbClr val="FFD2B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6775AC0-BFFF-4E81-8145-D1E2CB6381FC}"/>
              </a:ext>
            </a:extLst>
          </p:cNvPr>
          <p:cNvSpPr>
            <a:spLocks noChangeAspect="1"/>
          </p:cNvSpPr>
          <p:nvPr/>
        </p:nvSpPr>
        <p:spPr>
          <a:xfrm>
            <a:off x="808050" y="113869"/>
            <a:ext cx="10469549" cy="803696"/>
          </a:xfrm>
          <a:prstGeom prst="roundRect">
            <a:avLst/>
          </a:prstGeom>
          <a:solidFill>
            <a:schemeClr val="bg1">
              <a:alpha val="56000"/>
            </a:schemeClr>
          </a:solidFill>
        </p:spPr>
        <p:txBody>
          <a:bodyPr wrap="square" lIns="91440" tIns="45720" rIns="91440" bIns="45720">
            <a:spAutoFit/>
          </a:bodyPr>
          <a:lstStyle/>
          <a:p>
            <a:pPr algn="ctr">
              <a:lnSpc>
                <a:spcPct val="150000"/>
              </a:lnSpc>
            </a:pPr>
            <a:r>
              <a:rPr lang="en-US" sz="3200">
                <a:ln w="0"/>
                <a:solidFill>
                  <a:srgbClr val="002060"/>
                </a:solidFill>
                <a:latin typeface="UTM Avo" panose="02040603050506020204" pitchFamily="18" charset="0"/>
              </a:rPr>
              <a:t>So sánh sự khác nhau giữa quang hợp và hô hấp?</a:t>
            </a:r>
            <a:endParaRPr lang="en-US" sz="3200" cap="none" spc="0">
              <a:ln w="0"/>
              <a:solidFill>
                <a:srgbClr val="002060"/>
              </a:solidFill>
              <a:latin typeface="UTM Avo" panose="02040603050506020204" pitchFamily="18" charset="0"/>
            </a:endParaRPr>
          </a:p>
        </p:txBody>
      </p:sp>
      <p:pic>
        <p:nvPicPr>
          <p:cNvPr id="7" name="Picture 6">
            <a:extLst>
              <a:ext uri="{FF2B5EF4-FFF2-40B4-BE49-F238E27FC236}">
                <a16:creationId xmlns:a16="http://schemas.microsoft.com/office/drawing/2014/main" id="{DA348664-5E1D-45FE-920A-0414C96E7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076" y="1321867"/>
            <a:ext cx="4330856" cy="2436106"/>
          </a:xfrm>
          <a:prstGeom prst="rect">
            <a:avLst/>
          </a:prstGeom>
          <a:effectLst>
            <a:softEdge rad="127000"/>
          </a:effectLst>
        </p:spPr>
      </p:pic>
      <p:pic>
        <p:nvPicPr>
          <p:cNvPr id="11" name="Picture 10">
            <a:extLst>
              <a:ext uri="{FF2B5EF4-FFF2-40B4-BE49-F238E27FC236}">
                <a16:creationId xmlns:a16="http://schemas.microsoft.com/office/drawing/2014/main" id="{44277487-EEFA-4B7A-9243-E2981A242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006" y="1292025"/>
            <a:ext cx="2719939" cy="2679703"/>
          </a:xfrm>
          <a:prstGeom prst="rect">
            <a:avLst/>
          </a:prstGeom>
          <a:effectLst>
            <a:softEdge rad="127000"/>
          </a:effectLst>
        </p:spPr>
      </p:pic>
      <p:sp>
        <p:nvSpPr>
          <p:cNvPr id="4" name="Rectangle: Rounded Corners 3">
            <a:extLst>
              <a:ext uri="{FF2B5EF4-FFF2-40B4-BE49-F238E27FC236}">
                <a16:creationId xmlns:a16="http://schemas.microsoft.com/office/drawing/2014/main" id="{63C8286D-C184-4C7D-9371-9D33521FF2B1}"/>
              </a:ext>
            </a:extLst>
          </p:cNvPr>
          <p:cNvSpPr>
            <a:spLocks noChangeAspect="1"/>
          </p:cNvSpPr>
          <p:nvPr/>
        </p:nvSpPr>
        <p:spPr>
          <a:xfrm>
            <a:off x="717856" y="3757973"/>
            <a:ext cx="4953849" cy="803696"/>
          </a:xfrm>
          <a:prstGeom prst="roundRect">
            <a:avLst/>
          </a:prstGeom>
          <a:noFill/>
        </p:spPr>
        <p:txBody>
          <a:bodyPr wrap="square" lIns="91440" tIns="45720" rIns="91440" bIns="45720">
            <a:spAutoFit/>
          </a:bodyPr>
          <a:lstStyle/>
          <a:p>
            <a:pPr>
              <a:lnSpc>
                <a:spcPct val="150000"/>
              </a:lnSpc>
            </a:pPr>
            <a:r>
              <a:rPr lang="en-US" sz="3200">
                <a:ln w="0"/>
                <a:solidFill>
                  <a:srgbClr val="FF6600"/>
                </a:solidFill>
                <a:latin typeface="UTM Avo" panose="02040603050506020204" pitchFamily="18" charset="0"/>
              </a:rPr>
              <a:t>Diễn ra vào ban ngày</a:t>
            </a:r>
            <a:endParaRPr lang="en-US" sz="3200" cap="none" spc="0">
              <a:ln w="0"/>
              <a:solidFill>
                <a:srgbClr val="FF6600"/>
              </a:solidFill>
              <a:latin typeface="UTM Avo" panose="02040603050506020204" pitchFamily="18" charset="0"/>
            </a:endParaRPr>
          </a:p>
        </p:txBody>
      </p:sp>
      <p:sp>
        <p:nvSpPr>
          <p:cNvPr id="5" name="Rectangle: Rounded Corners 4">
            <a:extLst>
              <a:ext uri="{FF2B5EF4-FFF2-40B4-BE49-F238E27FC236}">
                <a16:creationId xmlns:a16="http://schemas.microsoft.com/office/drawing/2014/main" id="{814A9A71-1A9B-41D2-95B4-6DE0C7FF97A7}"/>
              </a:ext>
            </a:extLst>
          </p:cNvPr>
          <p:cNvSpPr>
            <a:spLocks noChangeAspect="1"/>
          </p:cNvSpPr>
          <p:nvPr/>
        </p:nvSpPr>
        <p:spPr>
          <a:xfrm>
            <a:off x="6284285" y="3757973"/>
            <a:ext cx="5425868" cy="803696"/>
          </a:xfrm>
          <a:prstGeom prst="roundRect">
            <a:avLst/>
          </a:prstGeom>
          <a:noFill/>
        </p:spPr>
        <p:txBody>
          <a:bodyPr wrap="square" lIns="91440" tIns="45720" rIns="91440" bIns="45720">
            <a:spAutoFit/>
          </a:bodyPr>
          <a:lstStyle/>
          <a:p>
            <a:pPr>
              <a:lnSpc>
                <a:spcPct val="150000"/>
              </a:lnSpc>
            </a:pPr>
            <a:r>
              <a:rPr lang="en-US" sz="3200">
                <a:ln w="0"/>
                <a:solidFill>
                  <a:srgbClr val="5B0F7D"/>
                </a:solidFill>
                <a:latin typeface="UTM Avo" panose="02040603050506020204" pitchFamily="18" charset="0"/>
              </a:rPr>
              <a:t>Diễn ra cả ngày lẫn đêm</a:t>
            </a:r>
          </a:p>
        </p:txBody>
      </p:sp>
      <p:sp>
        <p:nvSpPr>
          <p:cNvPr id="16" name="Rectangle: Rounded Corners 15">
            <a:extLst>
              <a:ext uri="{FF2B5EF4-FFF2-40B4-BE49-F238E27FC236}">
                <a16:creationId xmlns:a16="http://schemas.microsoft.com/office/drawing/2014/main" id="{8EEC795B-992E-4CCE-9141-16A8628BCAEC}"/>
              </a:ext>
            </a:extLst>
          </p:cNvPr>
          <p:cNvSpPr>
            <a:spLocks noChangeAspect="1"/>
          </p:cNvSpPr>
          <p:nvPr/>
        </p:nvSpPr>
        <p:spPr>
          <a:xfrm>
            <a:off x="717856" y="4598342"/>
            <a:ext cx="4953849" cy="803696"/>
          </a:xfrm>
          <a:prstGeom prst="roundRect">
            <a:avLst/>
          </a:prstGeom>
          <a:noFill/>
        </p:spPr>
        <p:txBody>
          <a:bodyPr wrap="square" lIns="91440" tIns="45720" rIns="91440" bIns="45720">
            <a:spAutoFit/>
          </a:bodyPr>
          <a:lstStyle/>
          <a:p>
            <a:pPr>
              <a:lnSpc>
                <a:spcPct val="150000"/>
              </a:lnSpc>
            </a:pPr>
            <a:r>
              <a:rPr lang="en-US" sz="3200">
                <a:ln w="0"/>
                <a:solidFill>
                  <a:srgbClr val="FF6600"/>
                </a:solidFill>
                <a:latin typeface="UTM Avo" panose="02040603050506020204" pitchFamily="18" charset="0"/>
              </a:rPr>
              <a:t>Hút khí các-bô-níc</a:t>
            </a:r>
            <a:endParaRPr lang="en-US" sz="3200" cap="none" spc="0">
              <a:ln w="0"/>
              <a:solidFill>
                <a:srgbClr val="FF6600"/>
              </a:solidFill>
              <a:latin typeface="UTM Avo" panose="02040603050506020204" pitchFamily="18" charset="0"/>
            </a:endParaRPr>
          </a:p>
        </p:txBody>
      </p:sp>
      <p:sp>
        <p:nvSpPr>
          <p:cNvPr id="17" name="Rectangle: Rounded Corners 16">
            <a:extLst>
              <a:ext uri="{FF2B5EF4-FFF2-40B4-BE49-F238E27FC236}">
                <a16:creationId xmlns:a16="http://schemas.microsoft.com/office/drawing/2014/main" id="{6D998A1A-EB2D-44A8-B265-9E094BEAEC62}"/>
              </a:ext>
            </a:extLst>
          </p:cNvPr>
          <p:cNvSpPr>
            <a:spLocks noChangeAspect="1"/>
          </p:cNvSpPr>
          <p:nvPr/>
        </p:nvSpPr>
        <p:spPr>
          <a:xfrm>
            <a:off x="6378428" y="4656402"/>
            <a:ext cx="5425868" cy="803696"/>
          </a:xfrm>
          <a:prstGeom prst="roundRect">
            <a:avLst/>
          </a:prstGeom>
          <a:noFill/>
        </p:spPr>
        <p:txBody>
          <a:bodyPr wrap="square" lIns="91440" tIns="45720" rIns="91440" bIns="45720">
            <a:spAutoFit/>
          </a:bodyPr>
          <a:lstStyle/>
          <a:p>
            <a:pPr>
              <a:lnSpc>
                <a:spcPct val="150000"/>
              </a:lnSpc>
            </a:pPr>
            <a:r>
              <a:rPr lang="en-US" sz="3200">
                <a:ln w="0"/>
                <a:solidFill>
                  <a:srgbClr val="5B0F7D"/>
                </a:solidFill>
                <a:latin typeface="UTM Avo" panose="02040603050506020204" pitchFamily="18" charset="0"/>
              </a:rPr>
              <a:t>Hút khí ô-xi</a:t>
            </a:r>
          </a:p>
        </p:txBody>
      </p:sp>
      <p:sp>
        <p:nvSpPr>
          <p:cNvPr id="18" name="Rectangle: Rounded Corners 17">
            <a:extLst>
              <a:ext uri="{FF2B5EF4-FFF2-40B4-BE49-F238E27FC236}">
                <a16:creationId xmlns:a16="http://schemas.microsoft.com/office/drawing/2014/main" id="{ED7B5F28-401D-4019-B4A4-3603E2C3B33D}"/>
              </a:ext>
            </a:extLst>
          </p:cNvPr>
          <p:cNvSpPr>
            <a:spLocks noChangeAspect="1"/>
          </p:cNvSpPr>
          <p:nvPr/>
        </p:nvSpPr>
        <p:spPr>
          <a:xfrm>
            <a:off x="717856" y="5438712"/>
            <a:ext cx="4953849" cy="803696"/>
          </a:xfrm>
          <a:prstGeom prst="roundRect">
            <a:avLst/>
          </a:prstGeom>
          <a:noFill/>
        </p:spPr>
        <p:txBody>
          <a:bodyPr wrap="square" lIns="91440" tIns="45720" rIns="91440" bIns="45720">
            <a:spAutoFit/>
          </a:bodyPr>
          <a:lstStyle/>
          <a:p>
            <a:pPr>
              <a:lnSpc>
                <a:spcPct val="150000"/>
              </a:lnSpc>
            </a:pPr>
            <a:r>
              <a:rPr lang="en-US" sz="3200">
                <a:ln w="0"/>
                <a:solidFill>
                  <a:srgbClr val="FF6600"/>
                </a:solidFill>
                <a:latin typeface="UTM Avo" panose="02040603050506020204" pitchFamily="18" charset="0"/>
              </a:rPr>
              <a:t>Thải ra khí ô-xi</a:t>
            </a:r>
          </a:p>
        </p:txBody>
      </p:sp>
      <p:sp>
        <p:nvSpPr>
          <p:cNvPr id="19" name="Rectangle: Rounded Corners 18">
            <a:extLst>
              <a:ext uri="{FF2B5EF4-FFF2-40B4-BE49-F238E27FC236}">
                <a16:creationId xmlns:a16="http://schemas.microsoft.com/office/drawing/2014/main" id="{BF3FFDBE-5800-4625-ABE7-9CD61D548718}"/>
              </a:ext>
            </a:extLst>
          </p:cNvPr>
          <p:cNvSpPr>
            <a:spLocks noChangeAspect="1"/>
          </p:cNvSpPr>
          <p:nvPr/>
        </p:nvSpPr>
        <p:spPr>
          <a:xfrm>
            <a:off x="6284285" y="5554831"/>
            <a:ext cx="5425868" cy="803696"/>
          </a:xfrm>
          <a:prstGeom prst="roundRect">
            <a:avLst/>
          </a:prstGeom>
          <a:noFill/>
        </p:spPr>
        <p:txBody>
          <a:bodyPr wrap="square" lIns="91440" tIns="45720" rIns="91440" bIns="45720">
            <a:spAutoFit/>
          </a:bodyPr>
          <a:lstStyle/>
          <a:p>
            <a:pPr>
              <a:lnSpc>
                <a:spcPct val="150000"/>
              </a:lnSpc>
            </a:pPr>
            <a:r>
              <a:rPr lang="en-US" sz="3200">
                <a:ln w="0"/>
                <a:solidFill>
                  <a:srgbClr val="5B0F7D"/>
                </a:solidFill>
                <a:latin typeface="UTM Avo" panose="02040603050506020204" pitchFamily="18" charset="0"/>
              </a:rPr>
              <a:t>Thải ra khí các-bô-níc</a:t>
            </a:r>
          </a:p>
        </p:txBody>
      </p:sp>
    </p:spTree>
    <p:extLst>
      <p:ext uri="{BB962C8B-B14F-4D97-AF65-F5344CB8AC3E}">
        <p14:creationId xmlns:p14="http://schemas.microsoft.com/office/powerpoint/2010/main" val="37332184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5"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style.rotation</p:attrName>
                                        </p:attrNameLst>
                                      </p:cBhvr>
                                      <p:tavLst>
                                        <p:tav tm="0">
                                          <p:val>
                                            <p:fltVal val="720"/>
                                          </p:val>
                                        </p:tav>
                                        <p:tav tm="100000">
                                          <p:val>
                                            <p:fltVal val="0"/>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ppt_w</p:attrName>
                                        </p:attrNameLst>
                                      </p:cBhvr>
                                      <p:tavLst>
                                        <p:tav tm="0">
                                          <p:val>
                                            <p:fltVal val="0"/>
                                          </p:val>
                                        </p:tav>
                                        <p:tav tm="100000">
                                          <p:val>
                                            <p:strVal val="#ppt_w"/>
                                          </p:val>
                                        </p:tav>
                                      </p:tavLst>
                                    </p:anim>
                                  </p:childTnLst>
                                </p:cTn>
                              </p:par>
                              <p:par>
                                <p:cTn id="14" presetID="35"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style.rotation</p:attrName>
                                        </p:attrNameLst>
                                      </p:cBhvr>
                                      <p:tavLst>
                                        <p:tav tm="0">
                                          <p:val>
                                            <p:fltVal val="720"/>
                                          </p:val>
                                        </p:tav>
                                        <p:tav tm="100000">
                                          <p:val>
                                            <p:fltVal val="0"/>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ppt_w</p:attrName>
                                        </p:attrNameLst>
                                      </p:cBhvr>
                                      <p:tavLst>
                                        <p:tav tm="0">
                                          <p:val>
                                            <p:fltVal val="0"/>
                                          </p:val>
                                        </p:tav>
                                        <p:tav tm="100000">
                                          <p:val>
                                            <p:strVal val="#ppt_w"/>
                                          </p:val>
                                        </p:tav>
                                      </p:tavLst>
                                    </p:anim>
                                  </p:childTnLst>
                                </p:cTn>
                              </p:par>
                            </p:childTnLst>
                          </p:cTn>
                        </p:par>
                        <p:par>
                          <p:cTn id="20" fill="hold">
                            <p:stCondLst>
                              <p:cond delay="1050"/>
                            </p:stCondLst>
                            <p:childTnLst>
                              <p:par>
                                <p:cTn id="21" presetID="4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2050"/>
                            </p:stCondLst>
                            <p:childTnLst>
                              <p:par>
                                <p:cTn id="27" presetID="47"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strVal val="#ppt_w+.3"/>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Effect transition="in" filter="fade">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strVal val="#ppt_w+.3"/>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Effect transition="in" filter="fade">
                                      <p:cBhvr>
                                        <p:cTn id="45" dur="10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3"/>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3"/>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strVal val="#ppt_w+.3"/>
                                          </p:val>
                                        </p:tav>
                                        <p:tav tm="100000">
                                          <p:val>
                                            <p:strVal val="#ppt_w"/>
                                          </p:val>
                                        </p:tav>
                                      </p:tavLst>
                                    </p:anim>
                                    <p:anim calcmode="lin" valueType="num">
                                      <p:cBhvr>
                                        <p:cTn id="65" dur="1000" fill="hold"/>
                                        <p:tgtEl>
                                          <p:spTgt spid="18"/>
                                        </p:tgtEl>
                                        <p:attrNameLst>
                                          <p:attrName>ppt_h</p:attrName>
                                        </p:attrNameLst>
                                      </p:cBhvr>
                                      <p:tavLst>
                                        <p:tav tm="0">
                                          <p:val>
                                            <p:strVal val="#ppt_h"/>
                                          </p:val>
                                        </p:tav>
                                        <p:tav tm="100000">
                                          <p:val>
                                            <p:strVal val="#ppt_h"/>
                                          </p:val>
                                        </p:tav>
                                      </p:tavLst>
                                    </p:anim>
                                    <p:animEffect transition="in" filter="fade">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strVal val="#ppt_w+.3"/>
                                          </p:val>
                                        </p:tav>
                                        <p:tav tm="100000">
                                          <p:val>
                                            <p:strVal val="#ppt_w"/>
                                          </p:val>
                                        </p:tav>
                                      </p:tavLst>
                                    </p:anim>
                                    <p:anim calcmode="lin" valueType="num">
                                      <p:cBhvr>
                                        <p:cTn id="72" dur="1000" fill="hold"/>
                                        <p:tgtEl>
                                          <p:spTgt spid="19"/>
                                        </p:tgtEl>
                                        <p:attrNameLst>
                                          <p:attrName>ppt_h</p:attrName>
                                        </p:attrNameLst>
                                      </p:cBhvr>
                                      <p:tavLst>
                                        <p:tav tm="0">
                                          <p:val>
                                            <p:strVal val="#ppt_h"/>
                                          </p:val>
                                        </p:tav>
                                        <p:tav tm="100000">
                                          <p:val>
                                            <p:strVal val="#ppt_h"/>
                                          </p:val>
                                        </p:tav>
                                      </p:tavLst>
                                    </p:anim>
                                    <p:animEffect transition="in" filter="fade">
                                      <p:cBhvr>
                                        <p:cTn id="7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 grpId="0" animBg="1"/>
      <p:bldP spid="4" grpId="0"/>
      <p:bldP spid="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89F126E-2CFE-71D2-B1F1-DD25A485899B}"/>
              </a:ext>
            </a:extLst>
          </p:cNvPr>
          <p:cNvSpPr/>
          <p:nvPr/>
        </p:nvSpPr>
        <p:spPr>
          <a:xfrm>
            <a:off x="6858000" y="177799"/>
            <a:ext cx="5147653" cy="3151663"/>
          </a:xfrm>
          <a:prstGeom prst="roundRect">
            <a:avLst>
              <a:gd name="adj" fmla="val 742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6F9444-3F22-557F-D716-E5A3B52775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0" y="0"/>
            <a:ext cx="66592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53A11D4-7F98-5D4E-DB2C-39860909D165}"/>
              </a:ext>
            </a:extLst>
          </p:cNvPr>
          <p:cNvSpPr txBox="1"/>
          <p:nvPr/>
        </p:nvSpPr>
        <p:spPr>
          <a:xfrm flipH="1">
            <a:off x="7027548" y="206276"/>
            <a:ext cx="4808555" cy="3046988"/>
          </a:xfrm>
          <a:prstGeom prst="rect">
            <a:avLst/>
          </a:prstGeom>
          <a:noFill/>
        </p:spPr>
        <p:txBody>
          <a:bodyPr wrap="square" rtlCol="0">
            <a:spAutoFit/>
          </a:bodyPr>
          <a:lstStyle/>
          <a:p>
            <a:pPr algn="just"/>
            <a:r>
              <a:rPr lang="vi-VN" sz="4800">
                <a:latin typeface="iCiel Baliho Script" pitchFamily="2" charset="0"/>
                <a:cs typeface="Pattaya" panose="00000500000000000000" pitchFamily="2" charset="-34"/>
              </a:rPr>
              <a:t>Bộ phận nào giúp cây xanh lấy nước và chất khoáng cho cây?</a:t>
            </a:r>
          </a:p>
        </p:txBody>
      </p:sp>
      <p:sp>
        <p:nvSpPr>
          <p:cNvPr id="15" name="Rectangle: Rounded Corners 14">
            <a:extLst>
              <a:ext uri="{FF2B5EF4-FFF2-40B4-BE49-F238E27FC236}">
                <a16:creationId xmlns:a16="http://schemas.microsoft.com/office/drawing/2014/main" id="{756B3FD8-FAC3-84E3-BEB5-3C701030AE82}"/>
              </a:ext>
            </a:extLst>
          </p:cNvPr>
          <p:cNvSpPr/>
          <p:nvPr/>
        </p:nvSpPr>
        <p:spPr>
          <a:xfrm>
            <a:off x="6882136" y="3528539"/>
            <a:ext cx="5123517" cy="1323439"/>
          </a:xfrm>
          <a:prstGeom prst="roundRect">
            <a:avLst>
              <a:gd name="adj" fmla="val 5263"/>
            </a:avLst>
          </a:prstGeom>
          <a:solidFill>
            <a:schemeClr val="bg1"/>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FB3D9C-94DB-7006-60B4-26A15DF7F8EC}"/>
              </a:ext>
            </a:extLst>
          </p:cNvPr>
          <p:cNvSpPr txBox="1"/>
          <p:nvPr/>
        </p:nvSpPr>
        <p:spPr>
          <a:xfrm>
            <a:off x="7046526" y="3528539"/>
            <a:ext cx="4794735" cy="1323439"/>
          </a:xfrm>
          <a:prstGeom prst="rect">
            <a:avLst/>
          </a:prstGeom>
          <a:noFill/>
        </p:spPr>
        <p:txBody>
          <a:bodyPr wrap="square">
            <a:spAutoFit/>
          </a:bodyPr>
          <a:lstStyle/>
          <a:p>
            <a:pPr algn="just" fontAlgn="base"/>
            <a:r>
              <a:rPr lang="vi-VN" sz="4000" b="1">
                <a:solidFill>
                  <a:srgbClr val="C00000"/>
                </a:solidFill>
                <a:latin typeface="iCiel Baliho Script" pitchFamily="2" charset="0"/>
              </a:rPr>
              <a:t>Rễ hút nước và chất khoáng</a:t>
            </a:r>
          </a:p>
        </p:txBody>
      </p:sp>
      <p:pic>
        <p:nvPicPr>
          <p:cNvPr id="1026" name="Picture 2" descr="Tree Sticker by Playbear520_TW for iOS &amp; Android | GIPHY">
            <a:extLst>
              <a:ext uri="{FF2B5EF4-FFF2-40B4-BE49-F238E27FC236}">
                <a16:creationId xmlns:a16="http://schemas.microsoft.com/office/drawing/2014/main" id="{20A504B4-3346-8CA8-1148-6E8CF2AF5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7828" y="4267201"/>
            <a:ext cx="2418079" cy="259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63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89F126E-2CFE-71D2-B1F1-DD25A485899B}"/>
              </a:ext>
            </a:extLst>
          </p:cNvPr>
          <p:cNvSpPr/>
          <p:nvPr/>
        </p:nvSpPr>
        <p:spPr>
          <a:xfrm>
            <a:off x="6858000" y="177799"/>
            <a:ext cx="5147653" cy="3151663"/>
          </a:xfrm>
          <a:prstGeom prst="roundRect">
            <a:avLst>
              <a:gd name="adj" fmla="val 742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6F9444-3F22-557F-D716-E5A3B52775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0" y="0"/>
            <a:ext cx="66592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53A11D4-7F98-5D4E-DB2C-39860909D165}"/>
              </a:ext>
            </a:extLst>
          </p:cNvPr>
          <p:cNvSpPr txBox="1"/>
          <p:nvPr/>
        </p:nvSpPr>
        <p:spPr>
          <a:xfrm flipH="1">
            <a:off x="7027548" y="206276"/>
            <a:ext cx="4808555" cy="3046988"/>
          </a:xfrm>
          <a:prstGeom prst="rect">
            <a:avLst/>
          </a:prstGeom>
          <a:noFill/>
        </p:spPr>
        <p:txBody>
          <a:bodyPr wrap="square" rtlCol="0">
            <a:spAutoFit/>
          </a:bodyPr>
          <a:lstStyle/>
          <a:p>
            <a:pPr algn="just"/>
            <a:r>
              <a:rPr lang="vi-VN" sz="4800">
                <a:latin typeface="iCiel Baliho Script" pitchFamily="2" charset="0"/>
                <a:cs typeface="Pattaya" panose="00000500000000000000" pitchFamily="2" charset="-34"/>
              </a:rPr>
              <a:t>Bộ phận nào của cây có chức năng đưa nước và chất khoáng từ rễ lên lá?</a:t>
            </a:r>
          </a:p>
        </p:txBody>
      </p:sp>
      <p:sp>
        <p:nvSpPr>
          <p:cNvPr id="15" name="Rectangle: Rounded Corners 14">
            <a:extLst>
              <a:ext uri="{FF2B5EF4-FFF2-40B4-BE49-F238E27FC236}">
                <a16:creationId xmlns:a16="http://schemas.microsoft.com/office/drawing/2014/main" id="{756B3FD8-FAC3-84E3-BEB5-3C701030AE82}"/>
              </a:ext>
            </a:extLst>
          </p:cNvPr>
          <p:cNvSpPr/>
          <p:nvPr/>
        </p:nvSpPr>
        <p:spPr>
          <a:xfrm>
            <a:off x="6882136" y="3528539"/>
            <a:ext cx="5123517" cy="1938992"/>
          </a:xfrm>
          <a:prstGeom prst="roundRect">
            <a:avLst>
              <a:gd name="adj" fmla="val 5263"/>
            </a:avLst>
          </a:prstGeom>
          <a:solidFill>
            <a:schemeClr val="bg1"/>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FB3D9C-94DB-7006-60B4-26A15DF7F8EC}"/>
              </a:ext>
            </a:extLst>
          </p:cNvPr>
          <p:cNvSpPr txBox="1"/>
          <p:nvPr/>
        </p:nvSpPr>
        <p:spPr>
          <a:xfrm>
            <a:off x="7046526" y="3528539"/>
            <a:ext cx="4794735" cy="1938992"/>
          </a:xfrm>
          <a:prstGeom prst="rect">
            <a:avLst/>
          </a:prstGeom>
          <a:noFill/>
        </p:spPr>
        <p:txBody>
          <a:bodyPr wrap="square">
            <a:spAutoFit/>
          </a:bodyPr>
          <a:lstStyle/>
          <a:p>
            <a:pPr algn="just" fontAlgn="base"/>
            <a:r>
              <a:rPr lang="vi-VN" sz="4000" b="1">
                <a:solidFill>
                  <a:srgbClr val="C00000"/>
                </a:solidFill>
                <a:latin typeface="iCiel Baliho Script" pitchFamily="2" charset="0"/>
              </a:rPr>
              <a:t>Thân cây vận chuyển nước và chất khoáng lên phía trên. </a:t>
            </a:r>
          </a:p>
        </p:txBody>
      </p:sp>
    </p:spTree>
    <p:extLst>
      <p:ext uri="{BB962C8B-B14F-4D97-AF65-F5344CB8AC3E}">
        <p14:creationId xmlns:p14="http://schemas.microsoft.com/office/powerpoint/2010/main" val="27252067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8E3C9FB8-5900-D5F8-0863-7E23A5044337}"/>
              </a:ext>
            </a:extLst>
          </p:cNvPr>
          <p:cNvGrpSpPr/>
          <p:nvPr/>
        </p:nvGrpSpPr>
        <p:grpSpPr>
          <a:xfrm flipV="1">
            <a:off x="502840" y="565464"/>
            <a:ext cx="11186320" cy="6156310"/>
            <a:chOff x="692006" y="116442"/>
            <a:chExt cx="11176173" cy="2919244"/>
          </a:xfrm>
        </p:grpSpPr>
        <p:sp>
          <p:nvSpPr>
            <p:cNvPr id="3" name="矩形 16">
              <a:extLst>
                <a:ext uri="{FF2B5EF4-FFF2-40B4-BE49-F238E27FC236}">
                  <a16:creationId xmlns:a16="http://schemas.microsoft.com/office/drawing/2014/main" id="{1FC5F398-6D5E-79F3-407C-E5987ED4EF5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D8C96BB4-1161-F88B-DF57-72158C891EAC}"/>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889FD87A-E691-94E1-7DA7-563A0CC2CB5E}"/>
              </a:ext>
            </a:extLst>
          </p:cNvPr>
          <p:cNvSpPr txBox="1"/>
          <p:nvPr/>
        </p:nvSpPr>
        <p:spPr>
          <a:xfrm>
            <a:off x="891203" y="1705551"/>
            <a:ext cx="10409594" cy="4237057"/>
          </a:xfrm>
          <a:prstGeom prst="rect">
            <a:avLst/>
          </a:prstGeom>
          <a:noFill/>
        </p:spPr>
        <p:txBody>
          <a:bodyPr wrap="square">
            <a:spAutoFit/>
          </a:bodyPr>
          <a:lstStyle/>
          <a:p>
            <a:pPr marL="90170" marR="24130" indent="-90170" algn="just">
              <a:spcAft>
                <a:spcPts val="800"/>
              </a:spcAft>
            </a:pPr>
            <a:r>
              <a:rPr lang="vi-VN" sz="28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a:t>
            </a:r>
            <a:r>
              <a:rPr lang="vi-VN" sz="32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Cây có thể tự tổng hợp chất dinh dưỡng cần thiết cho sự sống và phát triển từ khí các-bô-</a:t>
            </a:r>
            <a:r>
              <a:rPr lang="vi-VN" sz="3200" dirty="0" err="1">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níc</a:t>
            </a:r>
            <a:r>
              <a:rPr lang="vi-VN" sz="32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và nước dưới tác dụng của ánh sáng mặt trời thông qua quá trình quang hợp. Quá trình này thải ra khí ô-xi.</a:t>
            </a:r>
          </a:p>
          <a:p>
            <a:pPr marL="90170" marR="24130" indent="-90170" algn="just">
              <a:spcAft>
                <a:spcPts val="800"/>
              </a:spcAft>
            </a:pPr>
            <a:r>
              <a:rPr lang="vi-VN" sz="32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Trong hô hấp, cây hấp thụ khí ô-xi, thải ra khí các-bô-</a:t>
            </a:r>
            <a:r>
              <a:rPr lang="vi-VN" sz="3200" dirty="0" err="1">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níc</a:t>
            </a:r>
            <a:r>
              <a:rPr lang="vi-VN" sz="32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a:t>
            </a:r>
          </a:p>
          <a:p>
            <a:pPr marL="90170" marR="24130" indent="-90170" algn="just">
              <a:spcAft>
                <a:spcPts val="800"/>
              </a:spcAft>
            </a:pPr>
            <a:r>
              <a:rPr lang="vi-VN" sz="3200" dirty="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Nước và chất khoáng được rễ cây hấp thụ và vận chuyển lên phía trên nhờ thân cây. Một phần nước được vận chuyển từ rễ lên sẽ thoát qua lá ra ngoài không khí dưới dạng hơi nước.</a:t>
            </a:r>
          </a:p>
        </p:txBody>
      </p:sp>
      <p:sp>
        <p:nvSpPr>
          <p:cNvPr id="6" name="TextBox 5">
            <a:extLst>
              <a:ext uri="{FF2B5EF4-FFF2-40B4-BE49-F238E27FC236}">
                <a16:creationId xmlns:a16="http://schemas.microsoft.com/office/drawing/2014/main" id="{63BA0B7C-A753-F90D-7486-2F2D27D5A62D}"/>
              </a:ext>
            </a:extLst>
          </p:cNvPr>
          <p:cNvSpPr txBox="1"/>
          <p:nvPr/>
        </p:nvSpPr>
        <p:spPr>
          <a:xfrm>
            <a:off x="4606431" y="565464"/>
            <a:ext cx="7181455" cy="1446550"/>
          </a:xfrm>
          <a:prstGeom prst="rect">
            <a:avLst/>
          </a:prstGeom>
          <a:noFill/>
        </p:spPr>
        <p:txBody>
          <a:bodyPr wrap="square">
            <a:spAutoFit/>
          </a:bodyPr>
          <a:lstStyle/>
          <a:p>
            <a:pPr algn="just"/>
            <a:r>
              <a:rPr lang="vi-VN" sz="88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rPr>
              <a:t>Kết luận</a:t>
            </a:r>
            <a:endParaRPr lang="en-US" sz="88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3900461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F9BD3-2BAB-6EFE-64BD-ACA1EFCCBCC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contrast="40000"/>
                    </a14:imgEffect>
                  </a14:imgLayer>
                </a14:imgProps>
              </a:ext>
            </a:extLst>
          </a:blip>
          <a:srcRect r="653" b="1396"/>
          <a:stretch/>
        </p:blipFill>
        <p:spPr>
          <a:xfrm>
            <a:off x="140687" y="54773"/>
            <a:ext cx="11910626" cy="6748454"/>
          </a:xfrm>
          <a:prstGeom prst="rect">
            <a:avLst/>
          </a:prstGeom>
        </p:spPr>
      </p:pic>
      <p:pic>
        <p:nvPicPr>
          <p:cNvPr id="4" name="Picture 3">
            <a:extLst>
              <a:ext uri="{FF2B5EF4-FFF2-40B4-BE49-F238E27FC236}">
                <a16:creationId xmlns:a16="http://schemas.microsoft.com/office/drawing/2014/main" id="{2B9A4443-CF3E-FD69-F1AE-FF088428A10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1188" y="714633"/>
            <a:ext cx="1033694" cy="1077218"/>
          </a:xfrm>
          <a:prstGeom prst="rect">
            <a:avLst/>
          </a:prstGeom>
        </p:spPr>
      </p:pic>
      <p:sp>
        <p:nvSpPr>
          <p:cNvPr id="5" name="TextBox 4">
            <a:extLst>
              <a:ext uri="{FF2B5EF4-FFF2-40B4-BE49-F238E27FC236}">
                <a16:creationId xmlns:a16="http://schemas.microsoft.com/office/drawing/2014/main" id="{4C798956-065B-0EEF-D0B4-EE8383FAD957}"/>
              </a:ext>
            </a:extLst>
          </p:cNvPr>
          <p:cNvSpPr txBox="1"/>
          <p:nvPr/>
        </p:nvSpPr>
        <p:spPr>
          <a:xfrm>
            <a:off x="1761924" y="529967"/>
            <a:ext cx="9715500" cy="1446550"/>
          </a:xfrm>
          <a:prstGeom prst="rect">
            <a:avLst/>
          </a:prstGeom>
          <a:noFill/>
        </p:spPr>
        <p:txBody>
          <a:bodyPr wrap="square">
            <a:spAutoFit/>
          </a:bodyPr>
          <a:lstStyle/>
          <a:p>
            <a:pPr algn="just"/>
            <a:r>
              <a:rPr lang="vi-VN" sz="4400" b="1">
                <a:ln w="12700">
                  <a:solidFill>
                    <a:srgbClr val="0070C0"/>
                  </a:solidFill>
                </a:ln>
                <a:solidFill>
                  <a:srgbClr val="00B0F0"/>
                </a:solidFill>
                <a:latin typeface="Arial" panose="020B0604020202020204" pitchFamily="34" charset="0"/>
                <a:cs typeface="Arial" panose="020B0604020202020204" pitchFamily="34" charset="0"/>
              </a:rPr>
              <a:t>Hoàn thành sơ đồ trao đổi chất ở thực vật với môi trường theo gợi ý.</a:t>
            </a:r>
          </a:p>
        </p:txBody>
      </p:sp>
      <p:pic>
        <p:nvPicPr>
          <p:cNvPr id="10" name="Picture 9">
            <a:extLst>
              <a:ext uri="{FF2B5EF4-FFF2-40B4-BE49-F238E27FC236}">
                <a16:creationId xmlns:a16="http://schemas.microsoft.com/office/drawing/2014/main" id="{8A97095C-E50C-F152-C172-41CFD4BB2D0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714575" y="2636377"/>
            <a:ext cx="10762849" cy="2862322"/>
          </a:xfrm>
          <a:prstGeom prst="rect">
            <a:avLst/>
          </a:prstGeom>
        </p:spPr>
      </p:pic>
    </p:spTree>
    <p:extLst>
      <p:ext uri="{BB962C8B-B14F-4D97-AF65-F5344CB8AC3E}">
        <p14:creationId xmlns:p14="http://schemas.microsoft.com/office/powerpoint/2010/main" val="38045120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F9BD3-2BAB-6EFE-64BD-ACA1EFCCBCC0}"/>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contrast="40000"/>
                    </a14:imgEffect>
                  </a14:imgLayer>
                </a14:imgProps>
              </a:ext>
            </a:extLst>
          </a:blip>
          <a:srcRect r="653" b="1396"/>
          <a:stretch/>
        </p:blipFill>
        <p:spPr>
          <a:xfrm>
            <a:off x="140687" y="54773"/>
            <a:ext cx="11910626" cy="6748454"/>
          </a:xfrm>
          <a:prstGeom prst="rect">
            <a:avLst/>
          </a:prstGeom>
        </p:spPr>
      </p:pic>
      <p:pic>
        <p:nvPicPr>
          <p:cNvPr id="4" name="Picture 3">
            <a:extLst>
              <a:ext uri="{FF2B5EF4-FFF2-40B4-BE49-F238E27FC236}">
                <a16:creationId xmlns:a16="http://schemas.microsoft.com/office/drawing/2014/main" id="{2B9A4443-CF3E-FD69-F1AE-FF088428A10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1188" y="714633"/>
            <a:ext cx="1033694" cy="1077218"/>
          </a:xfrm>
          <a:prstGeom prst="rect">
            <a:avLst/>
          </a:prstGeom>
        </p:spPr>
      </p:pic>
      <p:sp>
        <p:nvSpPr>
          <p:cNvPr id="5" name="TextBox 4">
            <a:extLst>
              <a:ext uri="{FF2B5EF4-FFF2-40B4-BE49-F238E27FC236}">
                <a16:creationId xmlns:a16="http://schemas.microsoft.com/office/drawing/2014/main" id="{4C798956-065B-0EEF-D0B4-EE8383FAD957}"/>
              </a:ext>
            </a:extLst>
          </p:cNvPr>
          <p:cNvSpPr txBox="1"/>
          <p:nvPr/>
        </p:nvSpPr>
        <p:spPr>
          <a:xfrm>
            <a:off x="1761924" y="529967"/>
            <a:ext cx="9715500" cy="1446550"/>
          </a:xfrm>
          <a:prstGeom prst="rect">
            <a:avLst/>
          </a:prstGeom>
          <a:noFill/>
        </p:spPr>
        <p:txBody>
          <a:bodyPr wrap="square">
            <a:spAutoFit/>
          </a:bodyPr>
          <a:lstStyle/>
          <a:p>
            <a:pPr algn="just"/>
            <a:r>
              <a:rPr lang="vi-VN" sz="4400" b="1">
                <a:ln w="12700">
                  <a:solidFill>
                    <a:srgbClr val="0070C0"/>
                  </a:solidFill>
                </a:ln>
                <a:solidFill>
                  <a:srgbClr val="00B0F0"/>
                </a:solidFill>
                <a:latin typeface="Arial" panose="020B0604020202020204" pitchFamily="34" charset="0"/>
                <a:cs typeface="Arial" panose="020B0604020202020204" pitchFamily="34" charset="0"/>
              </a:rPr>
              <a:t>Hoàn thành sơ đồ trao đổi chất ở thực vật với môi trường theo gợi ý.</a:t>
            </a:r>
          </a:p>
        </p:txBody>
      </p:sp>
      <p:pic>
        <p:nvPicPr>
          <p:cNvPr id="10" name="Picture 9">
            <a:extLst>
              <a:ext uri="{FF2B5EF4-FFF2-40B4-BE49-F238E27FC236}">
                <a16:creationId xmlns:a16="http://schemas.microsoft.com/office/drawing/2014/main" id="{8A97095C-E50C-F152-C172-41CFD4BB2D0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714575" y="2636377"/>
            <a:ext cx="10762849" cy="2862322"/>
          </a:xfrm>
          <a:prstGeom prst="rect">
            <a:avLst/>
          </a:prstGeom>
        </p:spPr>
      </p:pic>
      <p:sp>
        <p:nvSpPr>
          <p:cNvPr id="3" name="Rectangle 2">
            <a:extLst>
              <a:ext uri="{FF2B5EF4-FFF2-40B4-BE49-F238E27FC236}">
                <a16:creationId xmlns:a16="http://schemas.microsoft.com/office/drawing/2014/main" id="{5AF18639-845A-4A39-4F70-D9D2972DE180}"/>
              </a:ext>
            </a:extLst>
          </p:cNvPr>
          <p:cNvSpPr/>
          <p:nvPr/>
        </p:nvSpPr>
        <p:spPr>
          <a:xfrm>
            <a:off x="980967" y="4221855"/>
            <a:ext cx="3175000" cy="520700"/>
          </a:xfrm>
          <a:prstGeom prst="rect">
            <a:avLst/>
          </a:prstGeom>
          <a:solidFill>
            <a:srgbClr val="FEFB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Nước</a:t>
            </a:r>
            <a:endParaRPr lang="en-US" sz="2800">
              <a:solidFill>
                <a:schemeClr val="tx1"/>
              </a:solidFill>
            </a:endParaRPr>
          </a:p>
        </p:txBody>
      </p:sp>
      <p:sp>
        <p:nvSpPr>
          <p:cNvPr id="6" name="Rectangle 5">
            <a:extLst>
              <a:ext uri="{FF2B5EF4-FFF2-40B4-BE49-F238E27FC236}">
                <a16:creationId xmlns:a16="http://schemas.microsoft.com/office/drawing/2014/main" id="{0546FEFC-B2F0-4BF5-96E3-11A8492E8365}"/>
              </a:ext>
            </a:extLst>
          </p:cNvPr>
          <p:cNvSpPr/>
          <p:nvPr/>
        </p:nvSpPr>
        <p:spPr>
          <a:xfrm>
            <a:off x="7924800" y="3606800"/>
            <a:ext cx="3175000" cy="520700"/>
          </a:xfrm>
          <a:prstGeom prst="rect">
            <a:avLst/>
          </a:prstGeom>
          <a:solidFill>
            <a:srgbClr val="F6F2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Khí ô-xi</a:t>
            </a:r>
            <a:endParaRPr lang="en-US" sz="2800">
              <a:solidFill>
                <a:schemeClr val="tx1"/>
              </a:solidFill>
            </a:endParaRPr>
          </a:p>
        </p:txBody>
      </p:sp>
    </p:spTree>
    <p:extLst>
      <p:ext uri="{BB962C8B-B14F-4D97-AF65-F5344CB8AC3E}">
        <p14:creationId xmlns:p14="http://schemas.microsoft.com/office/powerpoint/2010/main" val="23020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3B9CA2-48EF-8E3A-BC1C-5D6923A0266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5" name="Picture 4">
            <a:extLst>
              <a:ext uri="{FF2B5EF4-FFF2-40B4-BE49-F238E27FC236}">
                <a16:creationId xmlns:a16="http://schemas.microsoft.com/office/drawing/2014/main" id="{02D10AF6-AB92-FC59-B0B9-F9C8C34C7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12474275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8E3C9FB8-5900-D5F8-0863-7E23A5044337}"/>
              </a:ext>
            </a:extLst>
          </p:cNvPr>
          <p:cNvGrpSpPr/>
          <p:nvPr/>
        </p:nvGrpSpPr>
        <p:grpSpPr>
          <a:xfrm flipV="1">
            <a:off x="502840" y="565464"/>
            <a:ext cx="11186320" cy="6156310"/>
            <a:chOff x="692006" y="116442"/>
            <a:chExt cx="11176173" cy="2919244"/>
          </a:xfrm>
        </p:grpSpPr>
        <p:sp>
          <p:nvSpPr>
            <p:cNvPr id="3" name="矩形 16">
              <a:extLst>
                <a:ext uri="{FF2B5EF4-FFF2-40B4-BE49-F238E27FC236}">
                  <a16:creationId xmlns:a16="http://schemas.microsoft.com/office/drawing/2014/main" id="{1FC5F398-6D5E-79F3-407C-E5987ED4EF5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D8C96BB4-1161-F88B-DF57-72158C891EAC}"/>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889FD87A-E691-94E1-7DA7-563A0CC2CB5E}"/>
              </a:ext>
            </a:extLst>
          </p:cNvPr>
          <p:cNvSpPr txBox="1"/>
          <p:nvPr/>
        </p:nvSpPr>
        <p:spPr>
          <a:xfrm>
            <a:off x="940566" y="1729380"/>
            <a:ext cx="10409594" cy="4247317"/>
          </a:xfrm>
          <a:prstGeom prst="rect">
            <a:avLst/>
          </a:prstGeom>
          <a:noFill/>
        </p:spPr>
        <p:txBody>
          <a:bodyPr wrap="square">
            <a:spAutoFit/>
          </a:bodyPr>
          <a:lstStyle/>
          <a:p>
            <a:pPr marL="90170" marR="24130" indent="-90170" algn="just">
              <a:spcAft>
                <a:spcPts val="800"/>
              </a:spcAft>
            </a:pPr>
            <a:r>
              <a:rPr lang="vi-VN" sz="250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Thực vật cần không khí để quang hợp và hô hấp.</a:t>
            </a:r>
          </a:p>
          <a:p>
            <a:pPr marL="90170" marR="24130" indent="-90170" algn="just">
              <a:spcAft>
                <a:spcPts val="800"/>
              </a:spcAft>
            </a:pPr>
            <a:r>
              <a:rPr lang="vi-VN" sz="250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Thực vật cần khí ô-xi để hô hấp và duy trì các hoạt động sống. Trong quá trình hô hấp, thực vật hấp thụ khí ô-xi và thải khí      các-bô-níc.</a:t>
            </a:r>
          </a:p>
          <a:p>
            <a:pPr marL="90170" marR="24130" indent="-90170" algn="just">
              <a:spcAft>
                <a:spcPts val="800"/>
              </a:spcAft>
            </a:pPr>
            <a:r>
              <a:rPr lang="vi-VN" sz="250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 Trong quá trình quang hợp, thực vật dùng năng lượng ánh sáng mặt trời để tổng hợp chất dinh dưỡng nuôi cây từ nước và khí các-bô-níc. Quá trình này thải ra khí ô-xi.</a:t>
            </a:r>
          </a:p>
          <a:p>
            <a:pPr marL="90170" marR="24130" indent="-90170" algn="just">
              <a:spcAft>
                <a:spcPts val="800"/>
              </a:spcAft>
            </a:pPr>
            <a:r>
              <a:rPr lang="vi-VN" sz="2500">
                <a:ln w="19050">
                  <a:solidFill>
                    <a:schemeClr val="tx1"/>
                  </a:solidFill>
                </a:ln>
                <a:effectLst>
                  <a:outerShdw blurRad="38100" dist="19050" dir="2700000" algn="tl" rotWithShape="0">
                    <a:schemeClr val="dk1">
                      <a:alpha val="40000"/>
                    </a:schemeClr>
                  </a:outerShdw>
                </a:effectLst>
                <a:latin typeface="UTM Avo" panose="02040603050506020204" pitchFamily="18" charset="0"/>
                <a:ea typeface="Arial" panose="020B0604020202020204" pitchFamily="34" charset="0"/>
                <a:cs typeface="Times New Roman" panose="02020603050405020304" pitchFamily="18" charset="0"/>
              </a:rPr>
              <a:t>Thân cây vận chuyển nước và chất khoáng lên phía trên sau khi được rễ cây hấp thụ. Một phần nước được vận chuyển từ rễ lên sẽ thoát qua lá ra ngoài không khí dưới dạng hơi nước.</a:t>
            </a:r>
          </a:p>
        </p:txBody>
      </p:sp>
      <p:sp>
        <p:nvSpPr>
          <p:cNvPr id="7" name="TextBox 6">
            <a:extLst>
              <a:ext uri="{FF2B5EF4-FFF2-40B4-BE49-F238E27FC236}">
                <a16:creationId xmlns:a16="http://schemas.microsoft.com/office/drawing/2014/main" id="{09F15484-AA75-78A5-16F7-07C5AA84DCDA}"/>
              </a:ext>
            </a:extLst>
          </p:cNvPr>
          <p:cNvSpPr txBox="1"/>
          <p:nvPr/>
        </p:nvSpPr>
        <p:spPr>
          <a:xfrm>
            <a:off x="3293742" y="443197"/>
            <a:ext cx="7181455" cy="1446550"/>
          </a:xfrm>
          <a:prstGeom prst="rect">
            <a:avLst/>
          </a:prstGeom>
          <a:noFill/>
        </p:spPr>
        <p:txBody>
          <a:bodyPr wrap="square">
            <a:spAutoFit/>
          </a:bodyPr>
          <a:lstStyle/>
          <a:p>
            <a:pPr algn="just"/>
            <a:r>
              <a:rPr lang="vi-VN" sz="8800" b="1">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rPr>
              <a:t>Em đã học được</a:t>
            </a:r>
            <a:endParaRPr lang="en-US" sz="8800" b="1" dirty="0">
              <a:ln w="28575">
                <a:solidFill>
                  <a:sysClr val="windowText" lastClr="000000"/>
                </a:solidFill>
              </a:ln>
              <a:solidFill>
                <a:srgbClr val="FF6600"/>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465322235"/>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61688-4325-C3DE-A22F-F3D21CB1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3C22CE8B-BCDC-0F00-259A-80146D6ED1F1}"/>
              </a:ext>
            </a:extLst>
          </p:cNvPr>
          <p:cNvSpPr txBox="1"/>
          <p:nvPr/>
        </p:nvSpPr>
        <p:spPr>
          <a:xfrm>
            <a:off x="3033823" y="2844800"/>
            <a:ext cx="5703777" cy="1752600"/>
          </a:xfrm>
          <a:prstGeom prst="rect">
            <a:avLst/>
          </a:prstGeom>
          <a:noFill/>
        </p:spPr>
        <p:txBody>
          <a:bodyPr wrap="square">
            <a:prstTxWarp prst="textPlain">
              <a:avLst/>
            </a:prstTxWarp>
            <a:spAutoFit/>
          </a:bodyPr>
          <a:lstStyle/>
          <a:p>
            <a:pPr algn="ctr"/>
            <a:r>
              <a:rPr lang="en-US" sz="2800" b="1" cap="none" spc="0" dirty="0">
                <a:ln w="0"/>
                <a:solidFill>
                  <a:schemeClr val="bg1"/>
                </a:solidFill>
                <a:latin typeface="iCiel Cadena" panose="02000503000000020004" pitchFamily="2" charset="0"/>
              </a:rPr>
              <a:t>X</a:t>
            </a:r>
            <a:r>
              <a:rPr lang="vi-VN" sz="2800" b="1" cap="none" spc="0" dirty="0">
                <a:ln w="0"/>
                <a:solidFill>
                  <a:schemeClr val="bg1"/>
                </a:solidFill>
                <a:latin typeface="iCiel Cadena" panose="02000503000000020004" pitchFamily="2" charset="0"/>
              </a:rPr>
              <a:t>é dán để làm mô hình biểu diễn quá trình trao đổi chất ở lá</a:t>
            </a:r>
            <a:endParaRPr lang="en-US" sz="2800" b="1" cap="none" spc="0" dirty="0">
              <a:ln w="0"/>
              <a:solidFill>
                <a:schemeClr val="bg1"/>
              </a:solidFill>
              <a:latin typeface="iCiel Cadena" panose="02000503000000020004" pitchFamily="2" charset="0"/>
            </a:endParaRPr>
          </a:p>
          <a:p>
            <a:pPr algn="ctr"/>
            <a:r>
              <a:rPr lang="vi-VN" sz="2800" b="1" cap="none" spc="0" dirty="0">
                <a:ln w="0"/>
                <a:solidFill>
                  <a:schemeClr val="bg1"/>
                </a:solidFill>
                <a:latin typeface="iCiel Cadena" panose="02000503000000020004" pitchFamily="2" charset="0"/>
              </a:rPr>
              <a:t>thông qua quá trình quang hợp.</a:t>
            </a:r>
          </a:p>
        </p:txBody>
      </p:sp>
      <p:grpSp>
        <p:nvGrpSpPr>
          <p:cNvPr id="2" name="Group 1">
            <a:extLst>
              <a:ext uri="{FF2B5EF4-FFF2-40B4-BE49-F238E27FC236}">
                <a16:creationId xmlns:a16="http://schemas.microsoft.com/office/drawing/2014/main" id="{93470F5A-5C9A-3993-3533-8AE83B0E9186}"/>
              </a:ext>
            </a:extLst>
          </p:cNvPr>
          <p:cNvGrpSpPr/>
          <p:nvPr/>
        </p:nvGrpSpPr>
        <p:grpSpPr>
          <a:xfrm>
            <a:off x="3125861" y="1107854"/>
            <a:ext cx="5611739" cy="1458512"/>
            <a:chOff x="2629463" y="2321024"/>
            <a:chExt cx="7329311" cy="2224324"/>
          </a:xfrm>
        </p:grpSpPr>
        <p:sp>
          <p:nvSpPr>
            <p:cNvPr id="3" name="Google Shape;166;p1">
              <a:extLst>
                <a:ext uri="{FF2B5EF4-FFF2-40B4-BE49-F238E27FC236}">
                  <a16:creationId xmlns:a16="http://schemas.microsoft.com/office/drawing/2014/main" id="{19842C74-2577-F946-D3B5-3DA8E7502B38}"/>
                </a:ext>
              </a:extLst>
            </p:cNvPr>
            <p:cNvSpPr txBox="1"/>
            <p:nvPr/>
          </p:nvSpPr>
          <p:spPr>
            <a:xfrm>
              <a:off x="2629464" y="2321024"/>
              <a:ext cx="7329310" cy="2215951"/>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4000" b="1">
                  <a:ln w="254000">
                    <a:solidFill>
                      <a:schemeClr val="bg1"/>
                    </a:solidFill>
                  </a:ln>
                  <a:solidFill>
                    <a:schemeClr val="bg1"/>
                  </a:solidFill>
                  <a:effectLst/>
                  <a:latin typeface="UTM Showcard" panose="02040603050506020204" pitchFamily="18" charset="0"/>
                </a:rPr>
                <a:t>Hoạt động tiếp nối</a:t>
              </a:r>
            </a:p>
            <a:p>
              <a:pPr marL="0" marR="0" lvl="0" indent="0" algn="ctr" rtl="0">
                <a:spcBef>
                  <a:spcPts val="0"/>
                </a:spcBef>
                <a:spcAft>
                  <a:spcPts val="0"/>
                </a:spcAft>
                <a:buNone/>
              </a:pPr>
              <a:r>
                <a:rPr lang="vi-VN" sz="4000" b="1">
                  <a:ln w="254000">
                    <a:solidFill>
                      <a:schemeClr val="bg1"/>
                    </a:solidFill>
                  </a:ln>
                  <a:solidFill>
                    <a:schemeClr val="bg1"/>
                  </a:solidFill>
                  <a:effectLst/>
                  <a:latin typeface="UTM Showcard" panose="02040603050506020204" pitchFamily="18" charset="0"/>
                </a:rPr>
                <a:t>Sau bài học</a:t>
              </a:r>
            </a:p>
          </p:txBody>
        </p:sp>
        <p:sp>
          <p:nvSpPr>
            <p:cNvPr id="6" name="Google Shape;166;p1">
              <a:extLst>
                <a:ext uri="{FF2B5EF4-FFF2-40B4-BE49-F238E27FC236}">
                  <a16:creationId xmlns:a16="http://schemas.microsoft.com/office/drawing/2014/main" id="{B48FD80C-B37C-54DF-506A-C9332F6D6C53}"/>
                </a:ext>
              </a:extLst>
            </p:cNvPr>
            <p:cNvSpPr txBox="1"/>
            <p:nvPr/>
          </p:nvSpPr>
          <p:spPr>
            <a:xfrm>
              <a:off x="2629463" y="2329398"/>
              <a:ext cx="7329310" cy="2215950"/>
            </a:xfrm>
            <a:prstGeom prst="rect">
              <a:avLst/>
            </a:prstGeom>
            <a:noFill/>
            <a:ln>
              <a:noFill/>
            </a:ln>
          </p:spPr>
          <p:txBody>
            <a:bodyPr spcFirstLastPara="1" wrap="square" lIns="91425" tIns="45700" rIns="91425" bIns="45700" anchor="t" anchorCtr="0">
              <a:prstTxWarp prst="textPlain">
                <a:avLst/>
              </a:prstTxWarp>
              <a:spAutoFit/>
            </a:bodyPr>
            <a:lstStyle/>
            <a:p>
              <a:pPr marL="0" marR="0" lvl="0" indent="0" algn="ctr" rtl="0">
                <a:spcBef>
                  <a:spcPts val="0"/>
                </a:spcBef>
                <a:spcAft>
                  <a:spcPts val="0"/>
                </a:spcAft>
                <a:buNone/>
              </a:pPr>
              <a:r>
                <a:rPr lang="vi-VN" sz="3600" b="1" dirty="0">
                  <a:ln w="28575">
                    <a:solidFill>
                      <a:schemeClr val="bg2">
                        <a:lumMod val="10000"/>
                      </a:schemeClr>
                    </a:solidFill>
                  </a:ln>
                  <a:solidFill>
                    <a:srgbClr val="FF6600"/>
                  </a:solidFill>
                  <a:effectLst/>
                  <a:latin typeface="UTM Showcard" panose="02040603050506020204" pitchFamily="18" charset="0"/>
                </a:rPr>
                <a:t>Hoạt động tiếp nối</a:t>
              </a:r>
            </a:p>
            <a:p>
              <a:pPr marL="0" marR="0" lvl="0" indent="0" algn="ctr" rtl="0">
                <a:spcBef>
                  <a:spcPts val="0"/>
                </a:spcBef>
                <a:spcAft>
                  <a:spcPts val="0"/>
                </a:spcAft>
                <a:buNone/>
              </a:pPr>
              <a:r>
                <a:rPr lang="vi-VN" sz="3600" b="1" i="0" u="none" strike="noStrike" cap="none" dirty="0">
                  <a:ln w="28575">
                    <a:solidFill>
                      <a:schemeClr val="bg2">
                        <a:lumMod val="10000"/>
                      </a:schemeClr>
                    </a:solidFill>
                  </a:ln>
                  <a:solidFill>
                    <a:srgbClr val="FF6600"/>
                  </a:solidFill>
                  <a:latin typeface="UTM Showcard" panose="02040603050506020204" pitchFamily="18" charset="0"/>
                  <a:sym typeface="Arial"/>
                </a:rPr>
                <a:t>Sau bài học</a:t>
              </a:r>
              <a:endParaRPr sz="3600" b="1" i="0" u="none" strike="noStrike" cap="none" dirty="0">
                <a:ln w="28575">
                  <a:solidFill>
                    <a:schemeClr val="bg2">
                      <a:lumMod val="10000"/>
                    </a:schemeClr>
                  </a:solidFill>
                </a:ln>
                <a:solidFill>
                  <a:srgbClr val="FF6600"/>
                </a:solidFill>
                <a:effectLst/>
                <a:latin typeface="UTM Showcard" panose="02040603050506020204" pitchFamily="18" charset="0"/>
                <a:sym typeface="Arial"/>
              </a:endParaRPr>
            </a:p>
          </p:txBody>
        </p:sp>
      </p:grpSp>
    </p:spTree>
    <p:extLst>
      <p:ext uri="{BB962C8B-B14F-4D97-AF65-F5344CB8AC3E}">
        <p14:creationId xmlns:p14="http://schemas.microsoft.com/office/powerpoint/2010/main" val="231409360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61688-4325-C3DE-A22F-F3D21CB16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3C22CE8B-BCDC-0F00-259A-80146D6ED1F1}"/>
              </a:ext>
            </a:extLst>
          </p:cNvPr>
          <p:cNvSpPr txBox="1"/>
          <p:nvPr/>
        </p:nvSpPr>
        <p:spPr>
          <a:xfrm>
            <a:off x="3033823" y="1184054"/>
            <a:ext cx="5703777" cy="3413346"/>
          </a:xfrm>
          <a:prstGeom prst="rect">
            <a:avLst/>
          </a:prstGeom>
          <a:noFill/>
        </p:spPr>
        <p:txBody>
          <a:bodyPr wrap="square">
            <a:prstTxWarp prst="textPlain">
              <a:avLst/>
            </a:prstTxWarp>
            <a:spAutoFit/>
          </a:bodyPr>
          <a:lstStyle/>
          <a:p>
            <a:pPr algn="ctr"/>
            <a:r>
              <a:rPr lang="vi-VN" sz="4800" b="1" cap="none" spc="0">
                <a:ln w="0"/>
                <a:solidFill>
                  <a:schemeClr val="bg1"/>
                </a:solidFill>
                <a:latin typeface="iCiel Cadena" panose="02000503000000020004" pitchFamily="2" charset="0"/>
              </a:rPr>
              <a:t>Để cây xanh sống</a:t>
            </a:r>
          </a:p>
          <a:p>
            <a:pPr algn="ctr"/>
            <a:r>
              <a:rPr lang="vi-VN" sz="4800" b="1" cap="none" spc="0">
                <a:ln w="0"/>
                <a:solidFill>
                  <a:schemeClr val="bg1"/>
                </a:solidFill>
                <a:latin typeface="iCiel Cadena" panose="02000503000000020004" pitchFamily="2" charset="0"/>
              </a:rPr>
              <a:t>và phát triển</a:t>
            </a:r>
          </a:p>
          <a:p>
            <a:pPr algn="ctr"/>
            <a:r>
              <a:rPr lang="vi-VN" sz="4800" b="1">
                <a:ln w="0"/>
                <a:solidFill>
                  <a:schemeClr val="bg1"/>
                </a:solidFill>
                <a:latin typeface="iCiel Cadena" panose="02000503000000020004" pitchFamily="2" charset="0"/>
              </a:rPr>
              <a:t>t</a:t>
            </a:r>
            <a:r>
              <a:rPr lang="vi-VN" sz="4800" b="1" cap="none" spc="0">
                <a:ln w="0"/>
                <a:solidFill>
                  <a:schemeClr val="bg1"/>
                </a:solidFill>
                <a:latin typeface="iCiel Cadena" panose="02000503000000020004" pitchFamily="2" charset="0"/>
              </a:rPr>
              <a:t>hì cần phải có</a:t>
            </a:r>
          </a:p>
          <a:p>
            <a:pPr algn="ctr"/>
            <a:r>
              <a:rPr lang="vi-VN" sz="4800" b="1">
                <a:ln w="0"/>
                <a:solidFill>
                  <a:schemeClr val="bg1"/>
                </a:solidFill>
                <a:latin typeface="iCiel Cadena" panose="02000503000000020004" pitchFamily="2" charset="0"/>
              </a:rPr>
              <a:t>n</a:t>
            </a:r>
            <a:r>
              <a:rPr lang="vi-VN" sz="4800" b="1" cap="none" spc="0">
                <a:ln w="0"/>
                <a:solidFill>
                  <a:schemeClr val="bg1"/>
                </a:solidFill>
                <a:latin typeface="iCiel Cadena" panose="02000503000000020004" pitchFamily="2" charset="0"/>
              </a:rPr>
              <a:t>hững yếu tố nào ?</a:t>
            </a:r>
          </a:p>
        </p:txBody>
      </p:sp>
    </p:spTree>
    <p:extLst>
      <p:ext uri="{BB962C8B-B14F-4D97-AF65-F5344CB8AC3E}">
        <p14:creationId xmlns:p14="http://schemas.microsoft.com/office/powerpoint/2010/main" val="1563127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B3C3097B-EF54-FFFA-1D83-F63698DB1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032" y="0"/>
            <a:ext cx="2279936" cy="6858000"/>
          </a:xfrm>
          <a:prstGeom prst="rect">
            <a:avLst/>
          </a:prstGeom>
        </p:spPr>
      </p:pic>
      <p:grpSp>
        <p:nvGrpSpPr>
          <p:cNvPr id="33" name="Group 32">
            <a:extLst>
              <a:ext uri="{FF2B5EF4-FFF2-40B4-BE49-F238E27FC236}">
                <a16:creationId xmlns:a16="http://schemas.microsoft.com/office/drawing/2014/main" id="{A5AD2139-3651-B3BF-7F40-7803713E279E}"/>
              </a:ext>
            </a:extLst>
          </p:cNvPr>
          <p:cNvGrpSpPr/>
          <p:nvPr/>
        </p:nvGrpSpPr>
        <p:grpSpPr>
          <a:xfrm>
            <a:off x="6738444" y="2560824"/>
            <a:ext cx="4181193" cy="2430594"/>
            <a:chOff x="6738444" y="2560824"/>
            <a:chExt cx="4181193" cy="2430594"/>
          </a:xfrm>
        </p:grpSpPr>
        <p:sp>
          <p:nvSpPr>
            <p:cNvPr id="29" name="Rectangle: Rounded Corners 28">
              <a:extLst>
                <a:ext uri="{FF2B5EF4-FFF2-40B4-BE49-F238E27FC236}">
                  <a16:creationId xmlns:a16="http://schemas.microsoft.com/office/drawing/2014/main" id="{CE016BA8-8DEF-3E6E-0F15-B484C441B4B5}"/>
                </a:ext>
              </a:extLst>
            </p:cNvPr>
            <p:cNvSpPr/>
            <p:nvPr/>
          </p:nvSpPr>
          <p:spPr>
            <a:xfrm>
              <a:off x="7437705" y="2596857"/>
              <a:ext cx="3481932" cy="16948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70200A7-1B8D-D84E-F787-E9FC5DF9597E}"/>
                </a:ext>
              </a:extLst>
            </p:cNvPr>
            <p:cNvGrpSpPr/>
            <p:nvPr/>
          </p:nvGrpSpPr>
          <p:grpSpPr>
            <a:xfrm>
              <a:off x="6738444" y="4399293"/>
              <a:ext cx="3889109" cy="592125"/>
              <a:chOff x="7043244" y="1887003"/>
              <a:chExt cx="3889109" cy="592125"/>
            </a:xfrm>
          </p:grpSpPr>
          <p:cxnSp>
            <p:nvCxnSpPr>
              <p:cNvPr id="7" name="Straight Connector 6">
                <a:extLst>
                  <a:ext uri="{FF2B5EF4-FFF2-40B4-BE49-F238E27FC236}">
                    <a16:creationId xmlns:a16="http://schemas.microsoft.com/office/drawing/2014/main" id="{BCA9A421-584F-08ED-ABC9-15B39C5013CD}"/>
                  </a:ext>
                </a:extLst>
              </p:cNvPr>
              <p:cNvCxnSpPr/>
              <p:nvPr/>
            </p:nvCxnSpPr>
            <p:spPr>
              <a:xfrm>
                <a:off x="7638737" y="1887003"/>
                <a:ext cx="329361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66A47A3-78F0-E0C3-A1FF-E8780809207B}"/>
                  </a:ext>
                </a:extLst>
              </p:cNvPr>
              <p:cNvCxnSpPr/>
              <p:nvPr/>
            </p:nvCxnSpPr>
            <p:spPr>
              <a:xfrm flipH="1">
                <a:off x="7043244" y="1887003"/>
                <a:ext cx="603375" cy="5921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descr="A close up of a logo&#10;&#10;Description automatically generated">
              <a:extLst>
                <a:ext uri="{FF2B5EF4-FFF2-40B4-BE49-F238E27FC236}">
                  <a16:creationId xmlns:a16="http://schemas.microsoft.com/office/drawing/2014/main" id="{066B285A-C035-94FE-445B-4192C929C0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99996" y="2560824"/>
              <a:ext cx="1612405" cy="1766887"/>
            </a:xfrm>
            <a:prstGeom prst="rect">
              <a:avLst/>
            </a:prstGeom>
          </p:spPr>
        </p:pic>
        <p:sp>
          <p:nvSpPr>
            <p:cNvPr id="10" name="TextBox 9">
              <a:extLst>
                <a:ext uri="{FF2B5EF4-FFF2-40B4-BE49-F238E27FC236}">
                  <a16:creationId xmlns:a16="http://schemas.microsoft.com/office/drawing/2014/main" id="{E3321A92-B00A-B9AE-36A1-1DFCC082EC10}"/>
                </a:ext>
              </a:extLst>
            </p:cNvPr>
            <p:cNvSpPr txBox="1"/>
            <p:nvPr/>
          </p:nvSpPr>
          <p:spPr>
            <a:xfrm>
              <a:off x="7555416" y="3297671"/>
              <a:ext cx="1505527"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n</a:t>
              </a:r>
              <a:r>
                <a:rPr lang="vi-VN" sz="4400" b="1" dirty="0">
                  <a:latin typeface="Times New Roman" panose="02020603050405020304" pitchFamily="18" charset="0"/>
                  <a:cs typeface="Times New Roman" panose="02020603050405020304" pitchFamily="18" charset="0"/>
                </a:rPr>
                <a:t>ư</a:t>
              </a:r>
              <a:r>
                <a:rPr lang="en-US" sz="4400" b="1" dirty="0" err="1">
                  <a:latin typeface="Times New Roman" panose="02020603050405020304" pitchFamily="18" charset="0"/>
                  <a:cs typeface="Times New Roman" panose="02020603050405020304" pitchFamily="18" charset="0"/>
                </a:rPr>
                <a:t>ớc</a:t>
              </a:r>
              <a:r>
                <a:rPr lang="en-US" sz="4400" b="1" dirty="0">
                  <a:latin typeface="Times New Roman" panose="02020603050405020304" pitchFamily="18" charset="0"/>
                  <a:cs typeface="Times New Roman" panose="02020603050405020304" pitchFamily="18" charset="0"/>
                </a:rPr>
                <a:t> </a:t>
              </a:r>
            </a:p>
          </p:txBody>
        </p:sp>
      </p:grpSp>
      <p:grpSp>
        <p:nvGrpSpPr>
          <p:cNvPr id="32" name="Group 31">
            <a:extLst>
              <a:ext uri="{FF2B5EF4-FFF2-40B4-BE49-F238E27FC236}">
                <a16:creationId xmlns:a16="http://schemas.microsoft.com/office/drawing/2014/main" id="{2897C30A-9686-AF25-2CA7-3EF6B5FC6B87}"/>
              </a:ext>
            </a:extLst>
          </p:cNvPr>
          <p:cNvGrpSpPr/>
          <p:nvPr/>
        </p:nvGrpSpPr>
        <p:grpSpPr>
          <a:xfrm>
            <a:off x="587868" y="3206689"/>
            <a:ext cx="4804182" cy="1876593"/>
            <a:chOff x="587868" y="3206689"/>
            <a:chExt cx="4804182" cy="1876593"/>
          </a:xfrm>
        </p:grpSpPr>
        <p:sp>
          <p:nvSpPr>
            <p:cNvPr id="28" name="Rectangle: Rounded Corners 27">
              <a:extLst>
                <a:ext uri="{FF2B5EF4-FFF2-40B4-BE49-F238E27FC236}">
                  <a16:creationId xmlns:a16="http://schemas.microsoft.com/office/drawing/2014/main" id="{09F38A06-C2DD-A044-BC9D-D7F45AFE1B9E}"/>
                </a:ext>
              </a:extLst>
            </p:cNvPr>
            <p:cNvSpPr/>
            <p:nvPr/>
          </p:nvSpPr>
          <p:spPr>
            <a:xfrm>
              <a:off x="587868" y="3206689"/>
              <a:ext cx="4166426" cy="12441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0F4E0D3-C194-D836-8B4F-34CEA363AAE2}"/>
                </a:ext>
              </a:extLst>
            </p:cNvPr>
            <p:cNvGrpSpPr/>
            <p:nvPr/>
          </p:nvGrpSpPr>
          <p:grpSpPr>
            <a:xfrm>
              <a:off x="665018" y="4563652"/>
              <a:ext cx="4727032" cy="519630"/>
              <a:chOff x="6697510" y="1887003"/>
              <a:chExt cx="4727032" cy="519630"/>
            </a:xfrm>
          </p:grpSpPr>
          <p:cxnSp>
            <p:nvCxnSpPr>
              <p:cNvPr id="12" name="Straight Connector 11">
                <a:extLst>
                  <a:ext uri="{FF2B5EF4-FFF2-40B4-BE49-F238E27FC236}">
                    <a16:creationId xmlns:a16="http://schemas.microsoft.com/office/drawing/2014/main" id="{5C14124A-00F4-460D-FEB8-A15940B95395}"/>
                  </a:ext>
                </a:extLst>
              </p:cNvPr>
              <p:cNvCxnSpPr>
                <a:cxnSpLocks/>
              </p:cNvCxnSpPr>
              <p:nvPr/>
            </p:nvCxnSpPr>
            <p:spPr>
              <a:xfrm flipV="1">
                <a:off x="6697510" y="1887003"/>
                <a:ext cx="4234843" cy="115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23A84E-6F44-D9CD-FA63-B6DDAB918B5D}"/>
                  </a:ext>
                </a:extLst>
              </p:cNvPr>
              <p:cNvCxnSpPr>
                <a:cxnSpLocks/>
              </p:cNvCxnSpPr>
              <p:nvPr/>
            </p:nvCxnSpPr>
            <p:spPr>
              <a:xfrm>
                <a:off x="10932354" y="1887003"/>
                <a:ext cx="492188" cy="51963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D7F510B-4CF3-DFE2-B575-0F574B83F3DA}"/>
                </a:ext>
              </a:extLst>
            </p:cNvPr>
            <p:cNvSpPr txBox="1"/>
            <p:nvPr/>
          </p:nvSpPr>
          <p:spPr>
            <a:xfrm>
              <a:off x="1620780" y="3629852"/>
              <a:ext cx="3293616"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khoáng</a:t>
              </a:r>
              <a:r>
                <a:rPr lang="en-US" sz="4400" b="1" dirty="0">
                  <a:latin typeface="Times New Roman" panose="02020603050405020304" pitchFamily="18" charset="0"/>
                  <a:cs typeface="Times New Roman" panose="02020603050405020304" pitchFamily="18" charset="0"/>
                </a:rPr>
                <a:t> </a:t>
              </a:r>
            </a:p>
          </p:txBody>
        </p:sp>
        <p:pic>
          <p:nvPicPr>
            <p:cNvPr id="15" name="Picture 14" descr="A close up of a box&#10;&#10;Description automatically generated">
              <a:extLst>
                <a:ext uri="{FF2B5EF4-FFF2-40B4-BE49-F238E27FC236}">
                  <a16:creationId xmlns:a16="http://schemas.microsoft.com/office/drawing/2014/main" id="{F58084EB-E411-4508-27EB-CB78C12FBB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5018" y="3297671"/>
              <a:ext cx="1053396" cy="1186544"/>
            </a:xfrm>
            <a:prstGeom prst="rect">
              <a:avLst/>
            </a:prstGeom>
          </p:spPr>
        </p:pic>
      </p:grpSp>
      <p:grpSp>
        <p:nvGrpSpPr>
          <p:cNvPr id="30" name="Group 29">
            <a:extLst>
              <a:ext uri="{FF2B5EF4-FFF2-40B4-BE49-F238E27FC236}">
                <a16:creationId xmlns:a16="http://schemas.microsoft.com/office/drawing/2014/main" id="{E9D774FF-18AA-9138-16F1-497E4BF18B2A}"/>
              </a:ext>
            </a:extLst>
          </p:cNvPr>
          <p:cNvGrpSpPr/>
          <p:nvPr/>
        </p:nvGrpSpPr>
        <p:grpSpPr>
          <a:xfrm>
            <a:off x="1136802" y="156951"/>
            <a:ext cx="4010102" cy="2014190"/>
            <a:chOff x="1136802" y="156951"/>
            <a:chExt cx="4010102" cy="2014190"/>
          </a:xfrm>
        </p:grpSpPr>
        <p:grpSp>
          <p:nvGrpSpPr>
            <p:cNvPr id="16" name="Group 15">
              <a:extLst>
                <a:ext uri="{FF2B5EF4-FFF2-40B4-BE49-F238E27FC236}">
                  <a16:creationId xmlns:a16="http://schemas.microsoft.com/office/drawing/2014/main" id="{347F3A87-7348-9E48-A0BB-FDDBF25D9A04}"/>
                </a:ext>
              </a:extLst>
            </p:cNvPr>
            <p:cNvGrpSpPr/>
            <p:nvPr/>
          </p:nvGrpSpPr>
          <p:grpSpPr>
            <a:xfrm>
              <a:off x="1293436" y="1651511"/>
              <a:ext cx="3853468" cy="519630"/>
              <a:chOff x="6697510" y="1887003"/>
              <a:chExt cx="4715254" cy="519630"/>
            </a:xfrm>
          </p:grpSpPr>
          <p:cxnSp>
            <p:nvCxnSpPr>
              <p:cNvPr id="17" name="Straight Connector 16">
                <a:extLst>
                  <a:ext uri="{FF2B5EF4-FFF2-40B4-BE49-F238E27FC236}">
                    <a16:creationId xmlns:a16="http://schemas.microsoft.com/office/drawing/2014/main" id="{AC304097-7EA4-7382-84DD-611C170226D2}"/>
                  </a:ext>
                </a:extLst>
              </p:cNvPr>
              <p:cNvCxnSpPr>
                <a:cxnSpLocks/>
              </p:cNvCxnSpPr>
              <p:nvPr/>
            </p:nvCxnSpPr>
            <p:spPr>
              <a:xfrm flipV="1">
                <a:off x="6697510" y="1887003"/>
                <a:ext cx="4234843" cy="115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E461B1B-010F-8644-4B30-FDD75EAF18E6}"/>
                  </a:ext>
                </a:extLst>
              </p:cNvPr>
              <p:cNvCxnSpPr>
                <a:cxnSpLocks/>
              </p:cNvCxnSpPr>
              <p:nvPr/>
            </p:nvCxnSpPr>
            <p:spPr>
              <a:xfrm>
                <a:off x="10920576" y="1887003"/>
                <a:ext cx="492188" cy="51963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Rounded Corners 25">
              <a:extLst>
                <a:ext uri="{FF2B5EF4-FFF2-40B4-BE49-F238E27FC236}">
                  <a16:creationId xmlns:a16="http://schemas.microsoft.com/office/drawing/2014/main" id="{27ECC58F-67C9-0B7B-3BA4-3EC802FF1335}"/>
                </a:ext>
              </a:extLst>
            </p:cNvPr>
            <p:cNvSpPr/>
            <p:nvPr/>
          </p:nvSpPr>
          <p:spPr>
            <a:xfrm>
              <a:off x="1136802" y="327933"/>
              <a:ext cx="3519971" cy="12441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D4BA159-5412-208D-115D-AA1B2DFF9404}"/>
                </a:ext>
              </a:extLst>
            </p:cNvPr>
            <p:cNvSpPr txBox="1"/>
            <p:nvPr/>
          </p:nvSpPr>
          <p:spPr>
            <a:xfrm>
              <a:off x="2296568" y="811975"/>
              <a:ext cx="2400653"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p>
          </p:txBody>
        </p:sp>
        <p:pic>
          <p:nvPicPr>
            <p:cNvPr id="20" name="Picture 19" descr="A picture containing lamp&#10;&#10;Description automatically generated">
              <a:extLst>
                <a:ext uri="{FF2B5EF4-FFF2-40B4-BE49-F238E27FC236}">
                  <a16:creationId xmlns:a16="http://schemas.microsoft.com/office/drawing/2014/main" id="{AD5485D9-91F8-49A1-CBEC-EA82872F4A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58382" y="156951"/>
              <a:ext cx="1185574" cy="1363805"/>
            </a:xfrm>
            <a:prstGeom prst="rect">
              <a:avLst/>
            </a:prstGeom>
          </p:spPr>
        </p:pic>
      </p:grpSp>
      <p:grpSp>
        <p:nvGrpSpPr>
          <p:cNvPr id="31" name="Group 30">
            <a:extLst>
              <a:ext uri="{FF2B5EF4-FFF2-40B4-BE49-F238E27FC236}">
                <a16:creationId xmlns:a16="http://schemas.microsoft.com/office/drawing/2014/main" id="{E99AD3D3-BF48-31C5-F933-237D4FBB8F69}"/>
              </a:ext>
            </a:extLst>
          </p:cNvPr>
          <p:cNvGrpSpPr/>
          <p:nvPr/>
        </p:nvGrpSpPr>
        <p:grpSpPr>
          <a:xfrm>
            <a:off x="7189301" y="527125"/>
            <a:ext cx="3994554" cy="2024558"/>
            <a:chOff x="7189301" y="527125"/>
            <a:chExt cx="3994554" cy="2024558"/>
          </a:xfrm>
        </p:grpSpPr>
        <p:sp>
          <p:nvSpPr>
            <p:cNvPr id="27" name="Rectangle: Rounded Corners 26">
              <a:extLst>
                <a:ext uri="{FF2B5EF4-FFF2-40B4-BE49-F238E27FC236}">
                  <a16:creationId xmlns:a16="http://schemas.microsoft.com/office/drawing/2014/main" id="{C117476A-602C-F211-79A7-84D52903BF18}"/>
                </a:ext>
              </a:extLst>
            </p:cNvPr>
            <p:cNvSpPr/>
            <p:nvPr/>
          </p:nvSpPr>
          <p:spPr>
            <a:xfrm>
              <a:off x="7663884" y="527125"/>
              <a:ext cx="3519971" cy="12441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2AAB18E-A95D-349A-C02A-88AD17C1216A}"/>
                </a:ext>
              </a:extLst>
            </p:cNvPr>
            <p:cNvGrpSpPr/>
            <p:nvPr/>
          </p:nvGrpSpPr>
          <p:grpSpPr>
            <a:xfrm>
              <a:off x="7189301" y="1959558"/>
              <a:ext cx="3879484" cy="592125"/>
              <a:chOff x="7052869" y="1877378"/>
              <a:chExt cx="3879484" cy="592125"/>
            </a:xfrm>
          </p:grpSpPr>
          <p:cxnSp>
            <p:nvCxnSpPr>
              <p:cNvPr id="22" name="Straight Connector 21">
                <a:extLst>
                  <a:ext uri="{FF2B5EF4-FFF2-40B4-BE49-F238E27FC236}">
                    <a16:creationId xmlns:a16="http://schemas.microsoft.com/office/drawing/2014/main" id="{F8CC4EBF-8D0E-50D0-C7D0-0261D9904EB0}"/>
                  </a:ext>
                </a:extLst>
              </p:cNvPr>
              <p:cNvCxnSpPr/>
              <p:nvPr/>
            </p:nvCxnSpPr>
            <p:spPr>
              <a:xfrm>
                <a:off x="7638737" y="1887003"/>
                <a:ext cx="329361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4CA7971-0822-9E91-49BC-22C7E2E8CC0A}"/>
                  </a:ext>
                </a:extLst>
              </p:cNvPr>
              <p:cNvCxnSpPr/>
              <p:nvPr/>
            </p:nvCxnSpPr>
            <p:spPr>
              <a:xfrm flipH="1">
                <a:off x="7052869" y="1877378"/>
                <a:ext cx="603375" cy="5921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0060EE1B-86D0-1E32-6E4A-63511E926140}"/>
                </a:ext>
              </a:extLst>
            </p:cNvPr>
            <p:cNvSpPr txBox="1"/>
            <p:nvPr/>
          </p:nvSpPr>
          <p:spPr>
            <a:xfrm>
              <a:off x="7663884" y="1007160"/>
              <a:ext cx="2873964"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khí</a:t>
              </a:r>
              <a:r>
                <a:rPr lang="en-US" sz="4400" b="1" dirty="0">
                  <a:latin typeface="Times New Roman" panose="02020603050405020304" pitchFamily="18" charset="0"/>
                  <a:cs typeface="Times New Roman" panose="02020603050405020304" pitchFamily="18" charset="0"/>
                </a:rPr>
                <a:t> </a:t>
              </a:r>
            </a:p>
          </p:txBody>
        </p:sp>
        <p:pic>
          <p:nvPicPr>
            <p:cNvPr id="25" name="Picture 24">
              <a:extLst>
                <a:ext uri="{FF2B5EF4-FFF2-40B4-BE49-F238E27FC236}">
                  <a16:creationId xmlns:a16="http://schemas.microsoft.com/office/drawing/2014/main" id="{05BFF14B-7F6D-80EA-BB12-454F6931DD8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81523" y="605184"/>
              <a:ext cx="1273675" cy="666403"/>
            </a:xfrm>
            <a:prstGeom prst="rect">
              <a:avLst/>
            </a:prstGeom>
          </p:spPr>
        </p:pic>
      </p:grpSp>
    </p:spTree>
    <p:extLst>
      <p:ext uri="{BB962C8B-B14F-4D97-AF65-F5344CB8AC3E}">
        <p14:creationId xmlns:p14="http://schemas.microsoft.com/office/powerpoint/2010/main" val="39692576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ungle Forest - Free Cartoon Background Loop">
            <a:hlinkClick r:id="" action="ppaction://media"/>
            <a:extLst>
              <a:ext uri="{FF2B5EF4-FFF2-40B4-BE49-F238E27FC236}">
                <a16:creationId xmlns:a16="http://schemas.microsoft.com/office/drawing/2014/main" id="{1BDC4E9E-BA8A-71A3-2993-45B4D87C84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0345958F-CE28-7D3E-1B28-96B14334A6D7}"/>
              </a:ext>
            </a:extLst>
          </p:cNvPr>
          <p:cNvGrpSpPr/>
          <p:nvPr/>
        </p:nvGrpSpPr>
        <p:grpSpPr>
          <a:xfrm>
            <a:off x="-1530651" y="1718560"/>
            <a:ext cx="15205129" cy="3055903"/>
            <a:chOff x="4765063" y="239275"/>
            <a:chExt cx="5870574" cy="2994493"/>
          </a:xfrm>
        </p:grpSpPr>
        <p:sp>
          <p:nvSpPr>
            <p:cNvPr id="8" name="TextBox 7">
              <a:extLst>
                <a:ext uri="{FF2B5EF4-FFF2-40B4-BE49-F238E27FC236}">
                  <a16:creationId xmlns:a16="http://schemas.microsoft.com/office/drawing/2014/main" id="{7FCC8BB3-45B9-D529-CC77-92FA07E6EFFE}"/>
                </a:ext>
              </a:extLst>
            </p:cNvPr>
            <p:cNvSpPr txBox="1"/>
            <p:nvPr/>
          </p:nvSpPr>
          <p:spPr>
            <a:xfrm>
              <a:off x="4852637" y="239275"/>
              <a:ext cx="5695426" cy="2985757"/>
            </a:xfrm>
            <a:prstGeom prst="rect">
              <a:avLst/>
            </a:prstGeom>
            <a:noFill/>
          </p:spPr>
          <p:txBody>
            <a:bodyPr wrap="square" rtlCol="0">
              <a:spAutoFit/>
            </a:bodyPr>
            <a:lstStyle/>
            <a:p>
              <a:pPr algn="ctr"/>
              <a:r>
                <a:rPr lang="vi-VN" sz="9600">
                  <a:ln w="136525">
                    <a:solidFill>
                      <a:schemeClr val="tx1"/>
                    </a:solidFill>
                  </a:ln>
                  <a:latin typeface="SVN-Dumpling" panose="02000000000000000000" pitchFamily="50" charset="0"/>
                  <a:cs typeface="Times New Roman" panose="02020603050405020304" pitchFamily="18" charset="0"/>
                </a:rPr>
                <a:t>THỰC VẬT CẦN GÌ ĐỂ</a:t>
              </a:r>
            </a:p>
            <a:p>
              <a:pPr algn="ctr"/>
              <a:r>
                <a:rPr lang="vi-VN" sz="9600">
                  <a:ln w="136525">
                    <a:solidFill>
                      <a:schemeClr val="tx1"/>
                    </a:solidFill>
                  </a:ln>
                  <a:latin typeface="SVN-Dumpling" panose="02000000000000000000" pitchFamily="50" charset="0"/>
                  <a:cs typeface="Times New Roman" panose="02020603050405020304" pitchFamily="18" charset="0"/>
                </a:rPr>
                <a:t>SỐNG VÀ PHÁT TRIỂN</a:t>
              </a:r>
            </a:p>
          </p:txBody>
        </p:sp>
        <p:sp>
          <p:nvSpPr>
            <p:cNvPr id="9" name="TextBox 8">
              <a:extLst>
                <a:ext uri="{FF2B5EF4-FFF2-40B4-BE49-F238E27FC236}">
                  <a16:creationId xmlns:a16="http://schemas.microsoft.com/office/drawing/2014/main" id="{B0714BD0-22C8-3E2A-C842-D8BC74F128F4}"/>
                </a:ext>
              </a:extLst>
            </p:cNvPr>
            <p:cNvSpPr txBox="1"/>
            <p:nvPr/>
          </p:nvSpPr>
          <p:spPr>
            <a:xfrm>
              <a:off x="4765063" y="248011"/>
              <a:ext cx="5870574" cy="2985757"/>
            </a:xfrm>
            <a:prstGeom prst="rect">
              <a:avLst/>
            </a:prstGeom>
            <a:noFill/>
          </p:spPr>
          <p:txBody>
            <a:bodyPr wrap="square" rtlCol="0">
              <a:spAutoFit/>
            </a:bodyPr>
            <a:lstStyle/>
            <a:p>
              <a:pPr algn="ctr"/>
              <a:r>
                <a:rPr lang="vi-VN" sz="9600">
                  <a:gradFill flip="none" rotWithShape="1">
                    <a:gsLst>
                      <a:gs pos="0">
                        <a:srgbClr val="FFFF00"/>
                      </a:gs>
                      <a:gs pos="50000">
                        <a:srgbClr val="CCFF66"/>
                      </a:gs>
                      <a:gs pos="98000">
                        <a:srgbClr val="FFFF00"/>
                      </a:gs>
                      <a:gs pos="65000">
                        <a:srgbClr val="FFFF66"/>
                      </a:gs>
                    </a:gsLst>
                    <a:lin ang="5400000" scaled="1"/>
                    <a:tileRect/>
                  </a:gradFill>
                  <a:latin typeface="SVN-Dumpling" panose="02000000000000000000" pitchFamily="50" charset="0"/>
                  <a:cs typeface="Times New Roman" panose="02020603050405020304" pitchFamily="18" charset="0"/>
                </a:rPr>
                <a:t>THỰC VẬT CẦN GÌ ĐỂ</a:t>
              </a:r>
            </a:p>
            <a:p>
              <a:pPr algn="ctr"/>
              <a:r>
                <a:rPr lang="vi-VN" sz="9600">
                  <a:gradFill flip="none" rotWithShape="1">
                    <a:gsLst>
                      <a:gs pos="0">
                        <a:srgbClr val="FFFF00"/>
                      </a:gs>
                      <a:gs pos="50000">
                        <a:srgbClr val="CCFF66"/>
                      </a:gs>
                      <a:gs pos="98000">
                        <a:srgbClr val="FFFF00"/>
                      </a:gs>
                      <a:gs pos="65000">
                        <a:srgbClr val="FFFF66"/>
                      </a:gs>
                    </a:gsLst>
                    <a:lin ang="5400000" scaled="1"/>
                    <a:tileRect/>
                  </a:gradFill>
                  <a:latin typeface="SVN-Dumpling" panose="02000000000000000000" pitchFamily="50" charset="0"/>
                  <a:cs typeface="Times New Roman" panose="02020603050405020304" pitchFamily="18" charset="0"/>
                </a:rPr>
                <a:t>SỐNG VÀ PHÁT TRIỂN</a:t>
              </a:r>
              <a:endParaRPr lang="en-US" sz="9600" dirty="0">
                <a:gradFill flip="none" rotWithShape="1">
                  <a:gsLst>
                    <a:gs pos="0">
                      <a:srgbClr val="FFFF00"/>
                    </a:gs>
                    <a:gs pos="50000">
                      <a:srgbClr val="CCFF66"/>
                    </a:gs>
                    <a:gs pos="98000">
                      <a:srgbClr val="FFFF00"/>
                    </a:gs>
                    <a:gs pos="65000">
                      <a:srgbClr val="FFFF66"/>
                    </a:gs>
                  </a:gsLst>
                  <a:lin ang="5400000" scaled="1"/>
                  <a:tileRect/>
                </a:gradFill>
                <a:latin typeface="SVN-Dumpling" panose="02000000000000000000" pitchFamily="50"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06F95F89-EEF8-9731-5CBE-A2783610EF76}"/>
              </a:ext>
            </a:extLst>
          </p:cNvPr>
          <p:cNvGrpSpPr/>
          <p:nvPr/>
        </p:nvGrpSpPr>
        <p:grpSpPr>
          <a:xfrm>
            <a:off x="3871282" y="232090"/>
            <a:ext cx="4449425" cy="1254380"/>
            <a:chOff x="3009407" y="468094"/>
            <a:chExt cx="4449425" cy="1254380"/>
          </a:xfrm>
        </p:grpSpPr>
        <p:sp>
          <p:nvSpPr>
            <p:cNvPr id="11" name="Flowchart: Terminator 10">
              <a:extLst>
                <a:ext uri="{FF2B5EF4-FFF2-40B4-BE49-F238E27FC236}">
                  <a16:creationId xmlns:a16="http://schemas.microsoft.com/office/drawing/2014/main" id="{E76FA7AA-60D4-A7C4-2765-7AA868A5D353}"/>
                </a:ext>
              </a:extLst>
            </p:cNvPr>
            <p:cNvSpPr/>
            <p:nvPr/>
          </p:nvSpPr>
          <p:spPr>
            <a:xfrm>
              <a:off x="3009407" y="468094"/>
              <a:ext cx="4449425" cy="1254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12" name="TextBox 11">
              <a:extLst>
                <a:ext uri="{FF2B5EF4-FFF2-40B4-BE49-F238E27FC236}">
                  <a16:creationId xmlns:a16="http://schemas.microsoft.com/office/drawing/2014/main" id="{D581401A-583C-62C8-F9D9-30CA5D1D1B84}"/>
                </a:ext>
              </a:extLst>
            </p:cNvPr>
            <p:cNvSpPr txBox="1"/>
            <p:nvPr/>
          </p:nvSpPr>
          <p:spPr>
            <a:xfrm>
              <a:off x="3531035" y="672319"/>
              <a:ext cx="3586238" cy="923330"/>
            </a:xfrm>
            <a:prstGeom prst="rect">
              <a:avLst/>
            </a:prstGeom>
            <a:noFill/>
          </p:spPr>
          <p:txBody>
            <a:bodyPr wrap="none" rtlCol="0">
              <a:spAutoFit/>
            </a:bodyPr>
            <a:lstStyle/>
            <a:p>
              <a:r>
                <a:rPr lang="vi-VN" sz="5400" b="1">
                  <a:ln w="127000">
                    <a:solidFill>
                      <a:srgbClr val="FFFF00"/>
                    </a:solidFill>
                  </a:ln>
                  <a:solidFill>
                    <a:srgbClr val="FFFF00"/>
                  </a:solidFill>
                  <a:effectLst>
                    <a:outerShdw blurRad="38100" dist="38100" dir="2700000" algn="tl">
                      <a:srgbClr val="000000">
                        <a:alpha val="43137"/>
                      </a:srgbClr>
                    </a:outerShdw>
                  </a:effectLst>
                  <a:latin typeface="iCiel Pony" panose="02000000000000000000" pitchFamily="2" charset="0"/>
                </a:rPr>
                <a:t>KHOA HỌC</a:t>
              </a:r>
              <a:endParaRPr lang="en-US" sz="5400" b="1" dirty="0">
                <a:ln w="127000">
                  <a:solidFill>
                    <a:srgbClr val="FFFF00"/>
                  </a:solidFill>
                </a:ln>
                <a:solidFill>
                  <a:srgbClr val="FFFF00"/>
                </a:solidFill>
                <a:effectLst>
                  <a:outerShdw blurRad="38100" dist="38100" dir="2700000" algn="tl">
                    <a:srgbClr val="000000">
                      <a:alpha val="43137"/>
                    </a:srgbClr>
                  </a:outerShdw>
                </a:effectLst>
                <a:latin typeface="iCiel Pony" panose="02000000000000000000" pitchFamily="2" charset="0"/>
              </a:endParaRPr>
            </a:p>
          </p:txBody>
        </p:sp>
        <p:sp>
          <p:nvSpPr>
            <p:cNvPr id="13" name="TextBox 12">
              <a:extLst>
                <a:ext uri="{FF2B5EF4-FFF2-40B4-BE49-F238E27FC236}">
                  <a16:creationId xmlns:a16="http://schemas.microsoft.com/office/drawing/2014/main" id="{CE8D886F-CBA3-460F-B154-FFC84D89D686}"/>
                </a:ext>
              </a:extLst>
            </p:cNvPr>
            <p:cNvSpPr txBox="1"/>
            <p:nvPr/>
          </p:nvSpPr>
          <p:spPr>
            <a:xfrm>
              <a:off x="3531035" y="672319"/>
              <a:ext cx="3586238" cy="923330"/>
            </a:xfrm>
            <a:prstGeom prst="rect">
              <a:avLst/>
            </a:prstGeom>
            <a:noFill/>
          </p:spPr>
          <p:txBody>
            <a:bodyPr wrap="none" rtlCol="0">
              <a:spAutoFit/>
            </a:bodyPr>
            <a:lstStyle/>
            <a:p>
              <a:r>
                <a:rPr lang="vi-VN" sz="5400" b="1">
                  <a:ln w="38100">
                    <a:solidFill>
                      <a:sysClr val="windowText" lastClr="000000"/>
                    </a:solidFill>
                  </a:ln>
                  <a:solidFill>
                    <a:srgbClr val="FFC000"/>
                  </a:solidFill>
                  <a:latin typeface="iCiel Pony" panose="02000000000000000000" pitchFamily="2" charset="0"/>
                </a:rPr>
                <a:t>KHOA HỌC</a:t>
              </a:r>
              <a:endParaRPr lang="en-US" sz="5400" b="1" dirty="0">
                <a:ln w="38100">
                  <a:solidFill>
                    <a:sysClr val="windowText" lastClr="000000"/>
                  </a:solidFill>
                </a:ln>
                <a:solidFill>
                  <a:srgbClr val="FFC000"/>
                </a:solidFill>
                <a:latin typeface="iCiel Pony" panose="02000000000000000000" pitchFamily="2" charset="0"/>
              </a:endParaRPr>
            </a:p>
          </p:txBody>
        </p:sp>
        <p:sp>
          <p:nvSpPr>
            <p:cNvPr id="14" name="Flowchart: Terminator 13">
              <a:extLst>
                <a:ext uri="{FF2B5EF4-FFF2-40B4-BE49-F238E27FC236}">
                  <a16:creationId xmlns:a16="http://schemas.microsoft.com/office/drawing/2014/main" id="{50F2F4C6-2725-A999-6A46-D6282E0F5FFE}"/>
                </a:ext>
              </a:extLst>
            </p:cNvPr>
            <p:cNvSpPr/>
            <p:nvPr/>
          </p:nvSpPr>
          <p:spPr>
            <a:xfrm>
              <a:off x="3075545" y="536484"/>
              <a:ext cx="4268988" cy="1117600"/>
            </a:xfrm>
            <a:prstGeom prst="flowChartTerminator">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grpSp>
      <p:pic>
        <p:nvPicPr>
          <p:cNvPr id="17" name="Picture 10" descr="Vector Illustration Of Smiling Hedgehog Isolated On White Cute Cartoon  Character Stock Illustration - Download Image Now - iStock">
            <a:extLst>
              <a:ext uri="{FF2B5EF4-FFF2-40B4-BE49-F238E27FC236}">
                <a16:creationId xmlns:a16="http://schemas.microsoft.com/office/drawing/2014/main" id="{5FE4AC5A-9FE9-4E83-7114-F6C922C30C0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06" l="4412" r="94118"/>
                    </a14:imgEffect>
                  </a14:imgLayer>
                </a14:imgProps>
              </a:ext>
              <a:ext uri="{28A0092B-C50C-407E-A947-70E740481C1C}">
                <a14:useLocalDpi xmlns:a14="http://schemas.microsoft.com/office/drawing/2010/main" val="0"/>
              </a:ext>
            </a:extLst>
          </a:blip>
          <a:srcRect/>
          <a:stretch>
            <a:fillRect/>
          </a:stretch>
        </p:blipFill>
        <p:spPr bwMode="auto">
          <a:xfrm flipH="1">
            <a:off x="9550400" y="4673786"/>
            <a:ext cx="2641600" cy="2641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6" descr="Cute Cartoon Rabbits Stock Illustration - Download Image Now - Rabbit -  Animal, Cute, Cartoon - iStock">
            <a:extLst>
              <a:ext uri="{FF2B5EF4-FFF2-40B4-BE49-F238E27FC236}">
                <a16:creationId xmlns:a16="http://schemas.microsoft.com/office/drawing/2014/main" id="{B78D8FB3-C0D9-3303-1FB3-745F0DFE720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397" b="52017" l="1634" r="32516"/>
                    </a14:imgEffect>
                    <a14:imgEffect>
                      <a14:brightnessContrast bright="20000"/>
                    </a14:imgEffect>
                  </a14:imgLayer>
                </a14:imgProps>
              </a:ext>
              <a:ext uri="{28A0092B-C50C-407E-A947-70E740481C1C}">
                <a14:useLocalDpi xmlns:a14="http://schemas.microsoft.com/office/drawing/2010/main" val="0"/>
              </a:ext>
            </a:extLst>
          </a:blip>
          <a:srcRect l="3515" t="241" r="68597" b="41820"/>
          <a:stretch/>
        </p:blipFill>
        <p:spPr bwMode="auto">
          <a:xfrm>
            <a:off x="-115686" y="3857698"/>
            <a:ext cx="2162561" cy="34576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7E6182-C914-5BFE-D1A4-E8FDF96422FD}"/>
              </a:ext>
            </a:extLst>
          </p:cNvPr>
          <p:cNvSpPr txBox="1"/>
          <p:nvPr/>
        </p:nvSpPr>
        <p:spPr>
          <a:xfrm>
            <a:off x="4878317" y="4928013"/>
            <a:ext cx="2387192" cy="1107996"/>
          </a:xfrm>
          <a:prstGeom prst="rect">
            <a:avLst/>
          </a:prstGeom>
          <a:noFill/>
        </p:spPr>
        <p:txBody>
          <a:bodyPr wrap="none" rtlCol="0">
            <a:spAutoFit/>
          </a:bodyPr>
          <a:lstStyle/>
          <a:p>
            <a:r>
              <a:rPr lang="vi-VN" sz="6600" b="1">
                <a:ln w="38100">
                  <a:solidFill>
                    <a:schemeClr val="tx1"/>
                  </a:solidFill>
                </a:ln>
                <a:solidFill>
                  <a:schemeClr val="bg1"/>
                </a:solidFill>
                <a:effectLst>
                  <a:outerShdw blurRad="38100" dist="38100" dir="2700000" algn="tl">
                    <a:srgbClr val="000000">
                      <a:alpha val="43137"/>
                    </a:srgbClr>
                  </a:outerShdw>
                </a:effectLst>
                <a:latin typeface="iCiel Pony" panose="02000000000000000000" pitchFamily="2" charset="0"/>
              </a:rPr>
              <a:t>Tiết 2</a:t>
            </a:r>
            <a:endParaRPr lang="en-US" sz="6600" b="1">
              <a:ln w="38100">
                <a:solidFill>
                  <a:schemeClr val="tx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Tree>
    <p:extLst>
      <p:ext uri="{BB962C8B-B14F-4D97-AF65-F5344CB8AC3E}">
        <p14:creationId xmlns:p14="http://schemas.microsoft.com/office/powerpoint/2010/main" val="41766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63"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0C32723-D8FA-7F57-9371-814EA597350C}"/>
              </a:ext>
            </a:extLst>
          </p:cNvPr>
          <p:cNvGrpSpPr/>
          <p:nvPr/>
        </p:nvGrpSpPr>
        <p:grpSpPr>
          <a:xfrm>
            <a:off x="240511" y="1352054"/>
            <a:ext cx="11710977" cy="4153892"/>
            <a:chOff x="795467" y="526205"/>
            <a:chExt cx="10837733" cy="5221942"/>
          </a:xfrm>
        </p:grpSpPr>
        <p:sp>
          <p:nvSpPr>
            <p:cNvPr id="8" name="TextBox 7">
              <a:extLst>
                <a:ext uri="{FF2B5EF4-FFF2-40B4-BE49-F238E27FC236}">
                  <a16:creationId xmlns:a16="http://schemas.microsoft.com/office/drawing/2014/main" id="{611EE46D-0191-9FC0-F0D7-1C5BE646C663}"/>
                </a:ext>
              </a:extLst>
            </p:cNvPr>
            <p:cNvSpPr txBox="1"/>
            <p:nvPr/>
          </p:nvSpPr>
          <p:spPr>
            <a:xfrm>
              <a:off x="880527" y="526205"/>
              <a:ext cx="10752673" cy="5221942"/>
            </a:xfrm>
            <a:prstGeom prst="rect">
              <a:avLst/>
            </a:prstGeom>
            <a:noFill/>
          </p:spPr>
          <p:txBody>
            <a:bodyPr wrap="square">
              <a:prstTxWarp prst="textPlain">
                <a:avLst/>
              </a:prstTxWarp>
              <a:spAutoFit/>
            </a:bodyPr>
            <a:lstStyle/>
            <a:p>
              <a:pPr algn="ctr">
                <a:lnSpc>
                  <a:spcPts val="10000"/>
                </a:lnSpc>
              </a:pPr>
              <a:r>
                <a:rPr lang="vi-VN" sz="8800">
                  <a:ln w="38100">
                    <a:solidFill>
                      <a:srgbClr val="FFCC99"/>
                    </a:solidFill>
                  </a:ln>
                  <a:solidFill>
                    <a:srgbClr val="FFCC99"/>
                  </a:solidFill>
                  <a:latin typeface="#9Slide05 SVNClementine" panose="020F0502020204030203" pitchFamily="34" charset="0"/>
                </a:rPr>
                <a:t>KHẢ NĂNG TỰ TỔNG HỢP CHẤT DINH DƯỠNG CẦN CHO SỰ SỐNG CỦA THỰC VẬT</a:t>
              </a:r>
            </a:p>
          </p:txBody>
        </p:sp>
        <p:sp>
          <p:nvSpPr>
            <p:cNvPr id="9" name="TextBox 8">
              <a:extLst>
                <a:ext uri="{FF2B5EF4-FFF2-40B4-BE49-F238E27FC236}">
                  <a16:creationId xmlns:a16="http://schemas.microsoft.com/office/drawing/2014/main" id="{7C067540-5C69-7BB9-C936-3AA9C122DEFA}"/>
                </a:ext>
              </a:extLst>
            </p:cNvPr>
            <p:cNvSpPr txBox="1"/>
            <p:nvPr/>
          </p:nvSpPr>
          <p:spPr>
            <a:xfrm>
              <a:off x="795467" y="526205"/>
              <a:ext cx="10752673" cy="5221942"/>
            </a:xfrm>
            <a:prstGeom prst="rect">
              <a:avLst/>
            </a:prstGeom>
            <a:noFill/>
          </p:spPr>
          <p:txBody>
            <a:bodyPr wrap="square">
              <a:prstTxWarp prst="textPlain">
                <a:avLst/>
              </a:prstTxWarp>
              <a:spAutoFit/>
            </a:bodyPr>
            <a:lstStyle/>
            <a:p>
              <a:pPr algn="ctr">
                <a:lnSpc>
                  <a:spcPts val="10000"/>
                </a:lnSpc>
              </a:pPr>
              <a:r>
                <a:rPr lang="vi-VN" sz="8800">
                  <a:ln w="28575">
                    <a:solidFill>
                      <a:schemeClr val="tx1"/>
                    </a:solidFill>
                  </a:ln>
                  <a:solidFill>
                    <a:srgbClr val="FF6600"/>
                  </a:solidFill>
                  <a:latin typeface="#9Slide05 SVNClementine" panose="020F0502020204030203" pitchFamily="34" charset="0"/>
                </a:rPr>
                <a:t>KHẢ NĂNG TỰ TỔNG HỢP CHẤT DINH DƯỠNG CẦN CHO SỰ SỐNG CỦA THỰC VẬT</a:t>
              </a:r>
            </a:p>
          </p:txBody>
        </p:sp>
      </p:grpSp>
    </p:spTree>
    <p:extLst>
      <p:ext uri="{BB962C8B-B14F-4D97-AF65-F5344CB8AC3E}">
        <p14:creationId xmlns:p14="http://schemas.microsoft.com/office/powerpoint/2010/main" val="1323319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4_Tuan30_NhuCauKhongKhiCuaThucVat_KTUTS">
            <a:hlinkClick r:id="" action="ppaction://media"/>
            <a:extLst>
              <a:ext uri="{FF2B5EF4-FFF2-40B4-BE49-F238E27FC236}">
                <a16:creationId xmlns:a16="http://schemas.microsoft.com/office/drawing/2014/main" id="{ECAFAD59-B6CC-45DE-ADDD-0D0FF8A002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40196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37254-E7D9-5A64-BAD7-32F92AB67B4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0" y="0"/>
            <a:ext cx="66592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C22DB2C3-65ED-9BB8-768E-41FB1E60EC04}"/>
              </a:ext>
            </a:extLst>
          </p:cNvPr>
          <p:cNvSpPr/>
          <p:nvPr/>
        </p:nvSpPr>
        <p:spPr>
          <a:xfrm>
            <a:off x="6811343" y="191386"/>
            <a:ext cx="5287347" cy="6473718"/>
          </a:xfrm>
          <a:prstGeom prst="roundRect">
            <a:avLst>
              <a:gd name="adj" fmla="val 5263"/>
            </a:avLst>
          </a:prstGeom>
          <a:solidFill>
            <a:schemeClr val="bg1"/>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8F7084-426A-7C9E-8CD6-82A7B86D9671}"/>
              </a:ext>
            </a:extLst>
          </p:cNvPr>
          <p:cNvSpPr txBox="1"/>
          <p:nvPr/>
        </p:nvSpPr>
        <p:spPr>
          <a:xfrm>
            <a:off x="6958734" y="338762"/>
            <a:ext cx="5040429" cy="6115201"/>
          </a:xfrm>
          <a:prstGeom prst="rect">
            <a:avLst/>
          </a:prstGeom>
          <a:noFill/>
        </p:spPr>
        <p:txBody>
          <a:bodyPr wrap="square">
            <a:prstTxWarp prst="textPlain">
              <a:avLst/>
            </a:prstTxWarp>
            <a:spAutoFit/>
          </a:bodyPr>
          <a:lstStyle/>
          <a:p>
            <a:pPr algn="just" fontAlgn="base"/>
            <a:r>
              <a:rPr lang="vi-VN" sz="2400">
                <a:ln>
                  <a:solidFill>
                    <a:srgbClr val="002060"/>
                  </a:solidFill>
                </a:ln>
                <a:solidFill>
                  <a:srgbClr val="002060"/>
                </a:solidFill>
              </a:rPr>
              <a:t>Quan sát hình 8, đọc thông tin trong hình vẽ và trả lời các câu hỏi:</a:t>
            </a:r>
            <a:endParaRPr lang="en-US" sz="2400">
              <a:ln>
                <a:solidFill>
                  <a:srgbClr val="002060"/>
                </a:solidFill>
              </a:ln>
              <a:solidFill>
                <a:srgbClr val="002060"/>
              </a:solidFill>
            </a:endParaRPr>
          </a:p>
          <a:p>
            <a:pPr algn="just" fontAlgn="base"/>
            <a:r>
              <a:rPr lang="en-US" sz="2400">
                <a:ln>
                  <a:solidFill>
                    <a:srgbClr val="002060"/>
                  </a:solidFill>
                </a:ln>
                <a:solidFill>
                  <a:srgbClr val="002060"/>
                </a:solidFill>
              </a:rPr>
              <a:t>-</a:t>
            </a:r>
            <a:r>
              <a:rPr lang="vi-VN" sz="2400">
                <a:ln>
                  <a:solidFill>
                    <a:srgbClr val="002060"/>
                  </a:solidFill>
                </a:ln>
                <a:solidFill>
                  <a:srgbClr val="002060"/>
                </a:solidFill>
              </a:rPr>
              <a:t> Cây xanh tự tổng hợp chất dinh dưỡng nhờ những yếu tố nào?</a:t>
            </a:r>
            <a:endParaRPr lang="en-US" sz="2400">
              <a:ln>
                <a:solidFill>
                  <a:srgbClr val="002060"/>
                </a:solidFill>
              </a:ln>
              <a:solidFill>
                <a:srgbClr val="002060"/>
              </a:solidFill>
            </a:endParaRPr>
          </a:p>
          <a:p>
            <a:pPr algn="just" fontAlgn="base"/>
            <a:r>
              <a:rPr lang="en-US" sz="2400">
                <a:ln>
                  <a:solidFill>
                    <a:srgbClr val="002060"/>
                  </a:solidFill>
                </a:ln>
                <a:solidFill>
                  <a:srgbClr val="002060"/>
                </a:solidFill>
              </a:rPr>
              <a:t>- </a:t>
            </a:r>
            <a:r>
              <a:rPr lang="vi-VN" sz="2400">
                <a:ln>
                  <a:solidFill>
                    <a:srgbClr val="002060"/>
                  </a:solidFill>
                </a:ln>
                <a:solidFill>
                  <a:srgbClr val="002060"/>
                </a:solidFill>
              </a:rPr>
              <a:t>Sự tổng hợp chất dinh dưỡng được thực hiện chủ yếu ở bộ phận</a:t>
            </a:r>
            <a:r>
              <a:rPr lang="en-US" sz="2400">
                <a:ln>
                  <a:solidFill>
                    <a:srgbClr val="002060"/>
                  </a:solidFill>
                </a:ln>
                <a:solidFill>
                  <a:srgbClr val="002060"/>
                </a:solidFill>
              </a:rPr>
              <a:t> </a:t>
            </a:r>
            <a:r>
              <a:rPr lang="vi-VN" sz="2400">
                <a:ln>
                  <a:solidFill>
                    <a:srgbClr val="002060"/>
                  </a:solidFill>
                </a:ln>
                <a:solidFill>
                  <a:srgbClr val="002060"/>
                </a:solidFill>
              </a:rPr>
              <a:t>nào của cây xanh? Quá trình này gọi là gì?</a:t>
            </a:r>
            <a:endParaRPr lang="en-US" sz="2400">
              <a:ln>
                <a:solidFill>
                  <a:srgbClr val="002060"/>
                </a:solidFill>
              </a:ln>
              <a:solidFill>
                <a:srgbClr val="002060"/>
              </a:solidFill>
            </a:endParaRPr>
          </a:p>
          <a:p>
            <a:pPr algn="just" fontAlgn="base"/>
            <a:r>
              <a:rPr lang="en-US" sz="2400">
                <a:ln>
                  <a:solidFill>
                    <a:srgbClr val="002060"/>
                  </a:solidFill>
                </a:ln>
                <a:solidFill>
                  <a:srgbClr val="002060"/>
                </a:solidFill>
              </a:rPr>
              <a:t>-</a:t>
            </a:r>
            <a:r>
              <a:rPr lang="vi-VN" sz="2400">
                <a:ln>
                  <a:solidFill>
                    <a:srgbClr val="002060"/>
                  </a:solidFill>
                </a:ln>
                <a:solidFill>
                  <a:srgbClr val="002060"/>
                </a:solidFill>
              </a:rPr>
              <a:t> Quá trình quang hợp ở lá còn tạo ra khí gì? Sự trao đổi khí này có</a:t>
            </a:r>
            <a:r>
              <a:rPr lang="en-US" sz="2400">
                <a:ln>
                  <a:solidFill>
                    <a:srgbClr val="002060"/>
                  </a:solidFill>
                </a:ln>
                <a:solidFill>
                  <a:srgbClr val="002060"/>
                </a:solidFill>
              </a:rPr>
              <a:t> </a:t>
            </a:r>
            <a:r>
              <a:rPr lang="vi-VN" sz="2400">
                <a:ln>
                  <a:solidFill>
                    <a:srgbClr val="002060"/>
                  </a:solidFill>
                </a:ln>
                <a:solidFill>
                  <a:srgbClr val="002060"/>
                </a:solidFill>
              </a:rPr>
              <a:t>gì khác so với quá trình hô hấp ở cây xanh?</a:t>
            </a:r>
            <a:endParaRPr lang="en-US" sz="2400">
              <a:ln>
                <a:solidFill>
                  <a:srgbClr val="002060"/>
                </a:solidFill>
              </a:ln>
              <a:solidFill>
                <a:srgbClr val="002060"/>
              </a:solidFill>
            </a:endParaRPr>
          </a:p>
          <a:p>
            <a:pPr algn="just" fontAlgn="base"/>
            <a:r>
              <a:rPr lang="vi-VN" sz="2400">
                <a:ln>
                  <a:solidFill>
                    <a:srgbClr val="002060"/>
                  </a:solidFill>
                </a:ln>
                <a:solidFill>
                  <a:srgbClr val="002060"/>
                </a:solidFill>
              </a:rPr>
              <a:t>- Bộ phận nào giúp cây xanh lấy nước và chất khoáng cho cây?</a:t>
            </a:r>
            <a:endParaRPr lang="en-US" sz="2400">
              <a:ln>
                <a:solidFill>
                  <a:srgbClr val="002060"/>
                </a:solidFill>
              </a:ln>
              <a:solidFill>
                <a:srgbClr val="002060"/>
              </a:solidFill>
            </a:endParaRPr>
          </a:p>
          <a:p>
            <a:pPr algn="just" fontAlgn="base"/>
            <a:r>
              <a:rPr lang="vi-VN" sz="2400">
                <a:ln>
                  <a:solidFill>
                    <a:srgbClr val="002060"/>
                  </a:solidFill>
                </a:ln>
                <a:solidFill>
                  <a:srgbClr val="002060"/>
                </a:solidFill>
              </a:rPr>
              <a:t>- Bộ phận nào của cây có chức năng đưa nước và chất khoáng từ</a:t>
            </a:r>
            <a:r>
              <a:rPr lang="en-US" sz="2400">
                <a:ln>
                  <a:solidFill>
                    <a:srgbClr val="002060"/>
                  </a:solidFill>
                </a:ln>
                <a:solidFill>
                  <a:srgbClr val="002060"/>
                </a:solidFill>
              </a:rPr>
              <a:t> </a:t>
            </a:r>
            <a:r>
              <a:rPr lang="vi-VN" sz="2400">
                <a:ln>
                  <a:solidFill>
                    <a:srgbClr val="002060"/>
                  </a:solidFill>
                </a:ln>
                <a:solidFill>
                  <a:srgbClr val="002060"/>
                </a:solidFill>
              </a:rPr>
              <a:t>rễ lên lá?</a:t>
            </a:r>
            <a:endParaRPr lang="vi-VN" sz="2400" b="1">
              <a:ln>
                <a:solidFill>
                  <a:srgbClr val="002060"/>
                </a:solidFill>
              </a:ln>
              <a:solidFill>
                <a:srgbClr val="002060"/>
              </a:solidFill>
              <a:latin typeface="iCiel Mijas" panose="02000506000000020004" pitchFamily="50" charset="0"/>
            </a:endParaRPr>
          </a:p>
        </p:txBody>
      </p:sp>
    </p:spTree>
    <p:extLst>
      <p:ext uri="{BB962C8B-B14F-4D97-AF65-F5344CB8AC3E}">
        <p14:creationId xmlns:p14="http://schemas.microsoft.com/office/powerpoint/2010/main" val="436480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89F126E-2CFE-71D2-B1F1-DD25A485899B}"/>
              </a:ext>
            </a:extLst>
          </p:cNvPr>
          <p:cNvSpPr/>
          <p:nvPr/>
        </p:nvSpPr>
        <p:spPr>
          <a:xfrm>
            <a:off x="6845003" y="139929"/>
            <a:ext cx="5147653" cy="2336800"/>
          </a:xfrm>
          <a:prstGeom prst="roundRect">
            <a:avLst>
              <a:gd name="adj" fmla="val 7428"/>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6F9444-3F22-557F-D716-E5A3B527750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Lst>
          </a:blip>
          <a:stretch>
            <a:fillRect/>
          </a:stretch>
        </p:blipFill>
        <p:spPr>
          <a:xfrm>
            <a:off x="0" y="0"/>
            <a:ext cx="6659217"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53A11D4-7F98-5D4E-DB2C-39860909D165}"/>
              </a:ext>
            </a:extLst>
          </p:cNvPr>
          <p:cNvSpPr txBox="1"/>
          <p:nvPr/>
        </p:nvSpPr>
        <p:spPr>
          <a:xfrm flipH="1">
            <a:off x="7027547" y="206276"/>
            <a:ext cx="4940970" cy="2031325"/>
          </a:xfrm>
          <a:prstGeom prst="rect">
            <a:avLst/>
          </a:prstGeom>
          <a:noFill/>
        </p:spPr>
        <p:txBody>
          <a:bodyPr wrap="square" rtlCol="0">
            <a:spAutoFit/>
          </a:bodyPr>
          <a:lstStyle/>
          <a:p>
            <a:pPr algn="just"/>
            <a:r>
              <a:rPr lang="vi-VN" sz="4200" dirty="0">
                <a:latin typeface="iCiel Baliho Script" pitchFamily="2" charset="0"/>
                <a:cs typeface="Pattaya" panose="00000500000000000000" pitchFamily="2" charset="-34"/>
              </a:rPr>
              <a:t>Cây xanh tự tổng hợp chất dinh dưỡng nhờ những yếu tố nào?</a:t>
            </a:r>
          </a:p>
        </p:txBody>
      </p:sp>
      <p:sp>
        <p:nvSpPr>
          <p:cNvPr id="15" name="Rectangle: Rounded Corners 14">
            <a:extLst>
              <a:ext uri="{FF2B5EF4-FFF2-40B4-BE49-F238E27FC236}">
                <a16:creationId xmlns:a16="http://schemas.microsoft.com/office/drawing/2014/main" id="{756B3FD8-FAC3-84E3-BEB5-3C701030AE82}"/>
              </a:ext>
            </a:extLst>
          </p:cNvPr>
          <p:cNvSpPr/>
          <p:nvPr/>
        </p:nvSpPr>
        <p:spPr>
          <a:xfrm>
            <a:off x="6845003" y="2715856"/>
            <a:ext cx="5123517" cy="2713983"/>
          </a:xfrm>
          <a:prstGeom prst="roundRect">
            <a:avLst>
              <a:gd name="adj" fmla="val 5263"/>
            </a:avLst>
          </a:prstGeom>
          <a:solidFill>
            <a:schemeClr val="bg1"/>
          </a:solid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FB3D9C-94DB-7006-60B4-26A15DF7F8EC}"/>
              </a:ext>
            </a:extLst>
          </p:cNvPr>
          <p:cNvSpPr txBox="1"/>
          <p:nvPr/>
        </p:nvSpPr>
        <p:spPr>
          <a:xfrm>
            <a:off x="7009393" y="2715856"/>
            <a:ext cx="4794735" cy="1938992"/>
          </a:xfrm>
          <a:prstGeom prst="rect">
            <a:avLst/>
          </a:prstGeom>
          <a:noFill/>
        </p:spPr>
        <p:txBody>
          <a:bodyPr wrap="square">
            <a:spAutoFit/>
          </a:bodyPr>
          <a:lstStyle/>
          <a:p>
            <a:pPr algn="just" fontAlgn="base"/>
            <a:r>
              <a:rPr lang="vi-VN" sz="4000" b="1" dirty="0">
                <a:solidFill>
                  <a:srgbClr val="C00000"/>
                </a:solidFill>
                <a:latin typeface="iCiel Baliho Script" pitchFamily="2" charset="0"/>
              </a:rPr>
              <a:t>Cây xanh tự tổng hợp chất dinh dưỡng nhờ vào ánh sáng mặt trời. </a:t>
            </a:r>
          </a:p>
        </p:txBody>
      </p:sp>
      <p:pic>
        <p:nvPicPr>
          <p:cNvPr id="1026" name="Picture 2" descr="Tree Sticker by Playbear520_TW for iOS &amp; Android | GIPHY">
            <a:extLst>
              <a:ext uri="{FF2B5EF4-FFF2-40B4-BE49-F238E27FC236}">
                <a16:creationId xmlns:a16="http://schemas.microsoft.com/office/drawing/2014/main" id="{20A504B4-3346-8CA8-1148-6E8CF2AF5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351" y="4904190"/>
            <a:ext cx="1823556" cy="195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715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849</Words>
  <Application>Microsoft Office PowerPoint</Application>
  <PresentationFormat>Widescreen</PresentationFormat>
  <Paragraphs>79</Paragraphs>
  <Slides>21</Slides>
  <Notes>0</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Calibri</vt:lpstr>
      <vt:lpstr>iCiel Mijas</vt:lpstr>
      <vt:lpstr>Calibri Light</vt:lpstr>
      <vt:lpstr>SVN-Dumpling</vt:lpstr>
      <vt:lpstr>#9Slide05 SVNClementine</vt:lpstr>
      <vt:lpstr>UTM Avo</vt:lpstr>
      <vt:lpstr>iCiel Baliho Script</vt:lpstr>
      <vt:lpstr>UTM Showcard</vt:lpstr>
      <vt:lpstr>iCiel Cadena</vt:lpstr>
      <vt:lpstr>Arial</vt:lpstr>
      <vt:lpstr>Times New Roman</vt:lpstr>
      <vt:lpstr>iCiel Pony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thuc vat</dc:title>
  <dc:subject>KH4</dc:subject>
  <dc:creator>KTUTS</dc:creator>
  <cp:keywords>AnhNhung</cp:keywords>
  <dc:description>KTUST</dc:description>
  <cp:lastModifiedBy>Vy Dang</cp:lastModifiedBy>
  <cp:revision>2</cp:revision>
  <dcterms:created xsi:type="dcterms:W3CDTF">2023-11-12T07:51:51Z</dcterms:created>
  <dcterms:modified xsi:type="dcterms:W3CDTF">2023-12-02T06:30:15Z</dcterms:modified>
  <cp:version>09</cp:version>
</cp:coreProperties>
</file>